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3" r:id="rId6"/>
    <p:sldId id="264" r:id="rId7"/>
    <p:sldId id="266" r:id="rId8"/>
    <p:sldId id="262" r:id="rId9"/>
    <p:sldId id="260" r:id="rId10"/>
    <p:sldId id="258" r:id="rId11"/>
    <p:sldId id="261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8D31E-5D1B-4BA8-8669-76975DB28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A71B8-5F53-418A-BA42-20D31D576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FD6A2-7EA1-4C2E-A59E-D102A522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23BD-B3F1-4770-B226-C6FEB5C6CC7A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4DD8D-056E-4184-97C3-62DFFE3B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A35B2-A35F-4245-9AD3-5F8F8AE0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BE68-DA9D-470E-BCFD-FA58750696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7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FF17-4361-4260-ADCA-6D9C1B91C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82142-70BC-4C4D-9D1A-26AA317BF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AB594-2C54-45A9-915D-D25079AB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23BD-B3F1-4770-B226-C6FEB5C6CC7A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4254D-8FB0-49CC-A287-C893813B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C3F01-B463-4CD3-953A-7F07C298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BE68-DA9D-470E-BCFD-FA58750696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A6A12D-24D9-4F73-BE07-2CC690463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C04C9-C27C-495E-AF23-6AC1BBE2F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05249-3A5C-49A8-ACB5-6E8A2019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23BD-B3F1-4770-B226-C6FEB5C6CC7A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38E89-E8B3-48AC-8F3B-42E3AB83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16159-3790-4020-9C3E-B3D7A0525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BE68-DA9D-470E-BCFD-FA58750696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7B8DE-3666-404D-9A55-ED9A60AD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E5AF2-98EC-4E6B-B403-A8448A9CB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CDADC-6FE5-4DA7-8BD7-629D2BBA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23BD-B3F1-4770-B226-C6FEB5C6CC7A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DBE41-4B35-4064-9673-C3BE615D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9E0CA-D050-4C95-BCB7-8F4FEEE70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BE68-DA9D-470E-BCFD-FA58750696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8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37094-DBE8-42D1-B3B8-4CA69DAF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650A5-836E-4FB2-B163-BAA368927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02A0F-0D2E-4B37-B47E-6D46A499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23BD-B3F1-4770-B226-C6FEB5C6CC7A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CCDD5-E177-40DB-AF13-5328EBD1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3703B-BAC5-4AA6-8124-E3BECE67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BE68-DA9D-470E-BCFD-FA58750696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1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36D8-9043-4E4A-92AA-87081B66D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43354-369E-48F9-930E-AC3559311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0DF4B-D4B3-464B-AD5E-4B0F5BFE8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BE604-145D-4419-A1FF-1FEBAACE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23BD-B3F1-4770-B226-C6FEB5C6CC7A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82CE5-4E04-42A0-81A1-5D5AE70CF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4738A-2E37-4074-B74D-D6D01FB5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BE68-DA9D-470E-BCFD-FA58750696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8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7438-2C81-4315-9C0B-96D70E0B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FC610-709C-45EF-BEA3-127F6912F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21861-DC85-476B-9911-35527C623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497AB-86B2-425C-B58D-5D0338039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6A7AD-DAC9-4BFC-A7DC-338CB0E88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5BA62-A38F-4260-ABB7-138EA4F7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23BD-B3F1-4770-B226-C6FEB5C6CC7A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E21432-335E-4DD1-B1E7-BBFC5FA7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ED693A-21EF-4273-B7C3-F1E762B5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BE68-DA9D-470E-BCFD-FA58750696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9FAA-0272-439C-965E-C5F61214D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FED12-B514-46FF-8836-5003F219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23BD-B3F1-4770-B226-C6FEB5C6CC7A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FF5F2-CCC9-4937-8A12-966FC90B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DEE6C-B62C-463B-8EEA-C5B0728E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BE68-DA9D-470E-BCFD-FA58750696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1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CF541-1D3B-4E75-8C39-C6274FEF9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23BD-B3F1-4770-B226-C6FEB5C6CC7A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48BB3-0B51-4DFB-AB7E-6715D1B8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40A98-2010-4AED-8500-3B2ED3A5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BE68-DA9D-470E-BCFD-FA58750696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6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6CD0B-A96C-44B3-9F74-4A0A7C8B8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E7F89-BDB6-449D-9CF6-DAD6C62F9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DCC3B-7BE5-484F-A084-BC6863E35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29FF9-1BB0-497D-B0AD-600450D9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23BD-B3F1-4770-B226-C6FEB5C6CC7A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BD5CC-506B-47F5-9068-4263747D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2758B-F57F-4B87-AF35-14B1DD43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BE68-DA9D-470E-BCFD-FA58750696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7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563F-319F-4D31-8AE5-30C9437BD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F4FE4A-3C18-4E17-8639-C1484BFB8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EFDCF-9A19-4CB3-BE24-8A54CDE63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8D064-FBCF-47A9-A7E1-168FFFD6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23BD-B3F1-4770-B226-C6FEB5C6CC7A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2474E-1762-4A79-8640-C81C398A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A8729-8881-4F1F-A35A-8F509CEB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BE68-DA9D-470E-BCFD-FA58750696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5B2C57-031F-40C2-B64A-E6399AC3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38D13-02D2-4916-B9F9-E2DD8A00D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85412-9FAA-44AB-98C7-F7A993B31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623BD-B3F1-4770-B226-C6FEB5C6CC7A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AB61F-A646-4FCC-ADED-AA357E5EA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E1F53-47CC-4298-84D3-531206C40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CBE68-DA9D-470E-BCFD-FA58750696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9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had.org/educa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3C4D7-DC17-46B2-9181-4CC0531D0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756638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HOSE SAFETY INSTITUTE CERTIFICATION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480CB-B741-4CB7-ADE5-B5E4A8881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15698"/>
            <a:ext cx="9144000" cy="42000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7E6E6"/>
                </a:solidFill>
              </a:rPr>
              <a:t>ONLINE COURSE SERIES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8D694-20F6-47AA-95A7-4F7DF4D2E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156868"/>
            <a:ext cx="11496821" cy="2299362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5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E4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3F4393-3FA7-42D4-81B0-8080AF4A0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2" t="2334" r="5435" b="1652"/>
          <a:stretch/>
        </p:blipFill>
        <p:spPr>
          <a:xfrm>
            <a:off x="3399453" y="377464"/>
            <a:ext cx="5393093" cy="59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42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01717-83C1-44AF-A4DA-C07B7EBF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ENROLL</a:t>
            </a:r>
            <a:r>
              <a:rPr lang="en-US" sz="5400" b="1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TODAY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6546E69-DF78-445B-9C90-258FF213F4EB}"/>
              </a:ext>
            </a:extLst>
          </p:cNvPr>
          <p:cNvSpPr/>
          <p:nvPr/>
        </p:nvSpPr>
        <p:spPr>
          <a:xfrm>
            <a:off x="7110743" y="2414660"/>
            <a:ext cx="574651" cy="16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D5D56-9E5A-481A-8716-EFC6E212AC9E}"/>
              </a:ext>
            </a:extLst>
          </p:cNvPr>
          <p:cNvSpPr txBox="1"/>
          <p:nvPr/>
        </p:nvSpPr>
        <p:spPr>
          <a:xfrm>
            <a:off x="1368904" y="2994870"/>
            <a:ext cx="96401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Go to: </a:t>
            </a:r>
            <a:r>
              <a:rPr lang="en-US" sz="5400" dirty="0">
                <a:hlinkClick r:id="rId2"/>
              </a:rPr>
              <a:t>www.nahad.org/education</a:t>
            </a:r>
            <a:endParaRPr lang="en-US" sz="5400" dirty="0"/>
          </a:p>
          <a:p>
            <a:r>
              <a:rPr lang="en-US" sz="5400" dirty="0"/>
              <a:t>Email: education@nahad.org</a:t>
            </a:r>
          </a:p>
        </p:txBody>
      </p:sp>
    </p:spTree>
    <p:extLst>
      <p:ext uri="{BB962C8B-B14F-4D97-AF65-F5344CB8AC3E}">
        <p14:creationId xmlns:p14="http://schemas.microsoft.com/office/powerpoint/2010/main" val="15441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01717-83C1-44AF-A4DA-C07B7EBF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HSI HANDBOOK CERTIFICATION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67A427F-1249-4A83-94B2-7E9DEA3FD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106" b="1"/>
          <a:stretch/>
        </p:blipFill>
        <p:spPr>
          <a:xfrm>
            <a:off x="220824" y="2610168"/>
            <a:ext cx="6727902" cy="3733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C2A8C3-05C0-48E9-AEE2-29D4DFEF39B3}"/>
              </a:ext>
            </a:extLst>
          </p:cNvPr>
          <p:cNvSpPr txBox="1"/>
          <p:nvPr/>
        </p:nvSpPr>
        <p:spPr>
          <a:xfrm>
            <a:off x="7110743" y="2583100"/>
            <a:ext cx="48604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CERTIFICATION COURSE SERIES</a:t>
            </a:r>
            <a:r>
              <a:rPr lang="en-US" sz="2800" dirty="0"/>
              <a:t>:</a:t>
            </a:r>
          </a:p>
          <a:p>
            <a:endParaRPr lang="en-US" sz="900" dirty="0"/>
          </a:p>
          <a:p>
            <a:r>
              <a:rPr lang="en-US" sz="2400" b="1" dirty="0"/>
              <a:t>1. Hose Safety Basics </a:t>
            </a:r>
            <a:r>
              <a:rPr lang="en-US" sz="2400" dirty="0"/>
              <a:t>/ Assessment</a:t>
            </a:r>
          </a:p>
          <a:p>
            <a:endParaRPr lang="en-US" sz="1000" dirty="0"/>
          </a:p>
          <a:p>
            <a:r>
              <a:rPr lang="en-US" sz="2400" b="1" dirty="0"/>
              <a:t>2. Hose Type Course </a:t>
            </a:r>
            <a:r>
              <a:rPr lang="en-US" sz="2400" dirty="0"/>
              <a:t>/ Assessment</a:t>
            </a:r>
          </a:p>
          <a:p>
            <a:pPr marL="457200" indent="-285750">
              <a:buFont typeface="Wingdings" panose="05000000000000000000" pitchFamily="2" charset="2"/>
              <a:buChar char="q"/>
            </a:pPr>
            <a:r>
              <a:rPr lang="en-US" sz="2400" dirty="0"/>
              <a:t>Composite Hose </a:t>
            </a:r>
          </a:p>
          <a:p>
            <a:pPr marL="457200" indent="-285750">
              <a:buFont typeface="Wingdings" panose="05000000000000000000" pitchFamily="2" charset="2"/>
              <a:buChar char="q"/>
            </a:pPr>
            <a:r>
              <a:rPr lang="en-US" sz="2400" dirty="0"/>
              <a:t>Corrugate Metal Hose </a:t>
            </a:r>
          </a:p>
          <a:p>
            <a:pPr marL="457200" indent="-285750">
              <a:buFont typeface="Wingdings" panose="05000000000000000000" pitchFamily="2" charset="2"/>
              <a:buChar char="q"/>
            </a:pPr>
            <a:r>
              <a:rPr lang="en-US" sz="2400" dirty="0"/>
              <a:t>Hydraulic Hose </a:t>
            </a:r>
          </a:p>
          <a:p>
            <a:pPr marL="457200" indent="-285750">
              <a:buFont typeface="Wingdings" panose="05000000000000000000" pitchFamily="2" charset="2"/>
              <a:buChar char="q"/>
            </a:pPr>
            <a:r>
              <a:rPr lang="en-US" sz="2400" dirty="0"/>
              <a:t>Industrial Hose</a:t>
            </a:r>
          </a:p>
          <a:p>
            <a:endParaRPr lang="en-US" sz="1000" dirty="0"/>
          </a:p>
          <a:p>
            <a:r>
              <a:rPr lang="en-US" sz="2400" b="1" dirty="0"/>
              <a:t>3. Post Fabrication </a:t>
            </a:r>
            <a:r>
              <a:rPr lang="en-US" sz="2400" dirty="0"/>
              <a:t>/ Assessment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546E69-DF78-445B-9C90-258FF213F4EB}"/>
              </a:ext>
            </a:extLst>
          </p:cNvPr>
          <p:cNvSpPr/>
          <p:nvPr/>
        </p:nvSpPr>
        <p:spPr>
          <a:xfrm>
            <a:off x="7110743" y="2414660"/>
            <a:ext cx="574651" cy="16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01717-83C1-44AF-A4DA-C07B7EBF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HSI </a:t>
            </a:r>
            <a:r>
              <a:rPr lang="en-US" sz="54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FABRICATION</a:t>
            </a:r>
            <a:r>
              <a:rPr lang="en-US" sz="5400" b="1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CERTIFICATION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C2A8C3-05C0-48E9-AEE2-29D4DFEF39B3}"/>
              </a:ext>
            </a:extLst>
          </p:cNvPr>
          <p:cNvSpPr txBox="1"/>
          <p:nvPr/>
        </p:nvSpPr>
        <p:spPr>
          <a:xfrm>
            <a:off x="7110743" y="2583100"/>
            <a:ext cx="4860433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CERTIFICATION COURSES</a:t>
            </a:r>
            <a:r>
              <a:rPr lang="en-US" sz="2800" dirty="0"/>
              <a:t>:</a:t>
            </a:r>
          </a:p>
          <a:p>
            <a:endParaRPr lang="en-US" sz="900" dirty="0"/>
          </a:p>
          <a:p>
            <a:r>
              <a:rPr lang="en-US" sz="2400" b="1" dirty="0"/>
              <a:t>Select your hose type, complete the course, and pass the online assessment.</a:t>
            </a:r>
          </a:p>
          <a:p>
            <a:endParaRPr lang="en-US" sz="2400" dirty="0"/>
          </a:p>
          <a:p>
            <a:pPr marL="457200" indent="-285750">
              <a:buFont typeface="Wingdings" panose="05000000000000000000" pitchFamily="2" charset="2"/>
              <a:buChar char="q"/>
            </a:pPr>
            <a:r>
              <a:rPr lang="en-US" sz="2400" dirty="0"/>
              <a:t>Composite Hose</a:t>
            </a:r>
          </a:p>
          <a:p>
            <a:pPr marL="457200" indent="-285750">
              <a:buFont typeface="Wingdings" panose="05000000000000000000" pitchFamily="2" charset="2"/>
              <a:buChar char="q"/>
            </a:pPr>
            <a:r>
              <a:rPr lang="en-US" sz="2400" dirty="0"/>
              <a:t>Corrugate Metal Hose </a:t>
            </a:r>
          </a:p>
          <a:p>
            <a:pPr marL="457200" indent="-285750">
              <a:buFont typeface="Wingdings" panose="05000000000000000000" pitchFamily="2" charset="2"/>
              <a:buChar char="q"/>
            </a:pPr>
            <a:r>
              <a:rPr lang="en-US" sz="2400" dirty="0"/>
              <a:t>Hydraulic Hose </a:t>
            </a:r>
          </a:p>
          <a:p>
            <a:pPr marL="457200" indent="-285750">
              <a:buFont typeface="Wingdings" panose="05000000000000000000" pitchFamily="2" charset="2"/>
              <a:buChar char="q"/>
            </a:pPr>
            <a:r>
              <a:rPr lang="en-US" sz="2400" dirty="0"/>
              <a:t>Industrial Hose</a:t>
            </a:r>
          </a:p>
          <a:p>
            <a:endParaRPr lang="en-US" sz="1000" dirty="0"/>
          </a:p>
          <a:p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546E69-DF78-445B-9C90-258FF213F4EB}"/>
              </a:ext>
            </a:extLst>
          </p:cNvPr>
          <p:cNvSpPr/>
          <p:nvPr/>
        </p:nvSpPr>
        <p:spPr>
          <a:xfrm>
            <a:off x="7110743" y="2414660"/>
            <a:ext cx="574651" cy="16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62B8CD-0EB0-4C03-A9DF-1F69C4A65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6" r="12322" b="4374"/>
          <a:stretch/>
        </p:blipFill>
        <p:spPr>
          <a:xfrm>
            <a:off x="220824" y="2526019"/>
            <a:ext cx="6732675" cy="399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1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01717-83C1-44AF-A4DA-C07B7EBF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ORGANIZED BY LEARNING OBJECTIVE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6546E69-DF78-445B-9C90-258FF213F4EB}"/>
              </a:ext>
            </a:extLst>
          </p:cNvPr>
          <p:cNvSpPr/>
          <p:nvPr/>
        </p:nvSpPr>
        <p:spPr>
          <a:xfrm>
            <a:off x="7110743" y="2414660"/>
            <a:ext cx="574651" cy="16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9228E-4DD1-4772-A905-47916EB51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93" y="2310834"/>
            <a:ext cx="7029906" cy="43751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2CA23B-07E4-4B3B-993B-1632DF204839}"/>
              </a:ext>
            </a:extLst>
          </p:cNvPr>
          <p:cNvSpPr txBox="1"/>
          <p:nvPr/>
        </p:nvSpPr>
        <p:spPr>
          <a:xfrm>
            <a:off x="7562849" y="2866644"/>
            <a:ext cx="44804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Handbook certification course content follows the HSI Handbook.  </a:t>
            </a: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Fabrication certification courses follow the recently revised Fabrication Guides</a:t>
            </a:r>
          </a:p>
        </p:txBody>
      </p:sp>
    </p:spTree>
    <p:extLst>
      <p:ext uri="{BB962C8B-B14F-4D97-AF65-F5344CB8AC3E}">
        <p14:creationId xmlns:p14="http://schemas.microsoft.com/office/powerpoint/2010/main" val="17825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01717-83C1-44AF-A4DA-C07B7EBF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LEARNERS IN</a:t>
            </a:r>
            <a:r>
              <a:rPr lang="en-US" sz="54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TERACT</a:t>
            </a:r>
            <a:endParaRPr lang="en-US" sz="5400" b="1" kern="12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6546E69-DF78-445B-9C90-258FF213F4EB}"/>
              </a:ext>
            </a:extLst>
          </p:cNvPr>
          <p:cNvSpPr/>
          <p:nvPr/>
        </p:nvSpPr>
        <p:spPr>
          <a:xfrm>
            <a:off x="7110743" y="2414660"/>
            <a:ext cx="574651" cy="16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DBBA1-F42E-4642-A71F-AD8056EC2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68" y="2285667"/>
            <a:ext cx="6836464" cy="43225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14C4DC-4382-4A4A-9542-D1C696E670A3}"/>
              </a:ext>
            </a:extLst>
          </p:cNvPr>
          <p:cNvSpPr txBox="1"/>
          <p:nvPr/>
        </p:nvSpPr>
        <p:spPr>
          <a:xfrm>
            <a:off x="7600426" y="3220859"/>
            <a:ext cx="41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Interact with the content required</a:t>
            </a:r>
          </a:p>
        </p:txBody>
      </p:sp>
    </p:spTree>
    <p:extLst>
      <p:ext uri="{BB962C8B-B14F-4D97-AF65-F5344CB8AC3E}">
        <p14:creationId xmlns:p14="http://schemas.microsoft.com/office/powerpoint/2010/main" val="231932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01717-83C1-44AF-A4DA-C07B7EBF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LEARNERS ARE ENGAGED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6546E69-DF78-445B-9C90-258FF213F4EB}"/>
              </a:ext>
            </a:extLst>
          </p:cNvPr>
          <p:cNvSpPr/>
          <p:nvPr/>
        </p:nvSpPr>
        <p:spPr>
          <a:xfrm>
            <a:off x="7110743" y="2414660"/>
            <a:ext cx="574651" cy="16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455FD6-FDBE-4CFE-A15B-946F35C97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93" y="2310834"/>
            <a:ext cx="7105475" cy="4463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411610-0CB6-4C39-835D-69F0DFCE4679}"/>
              </a:ext>
            </a:extLst>
          </p:cNvPr>
          <p:cNvSpPr txBox="1"/>
          <p:nvPr/>
        </p:nvSpPr>
        <p:spPr>
          <a:xfrm flipH="1">
            <a:off x="7767939" y="3676288"/>
            <a:ext cx="4131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Activities are built into the course</a:t>
            </a:r>
          </a:p>
        </p:txBody>
      </p:sp>
    </p:spTree>
    <p:extLst>
      <p:ext uri="{BB962C8B-B14F-4D97-AF65-F5344CB8AC3E}">
        <p14:creationId xmlns:p14="http://schemas.microsoft.com/office/powerpoint/2010/main" val="355870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01717-83C1-44AF-A4DA-C07B7EBF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KNOWLEDGE IS CHECKED</a:t>
            </a:r>
            <a:endParaRPr lang="en-US" sz="5400" b="1" kern="12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6546E69-DF78-445B-9C90-258FF213F4EB}"/>
              </a:ext>
            </a:extLst>
          </p:cNvPr>
          <p:cNvSpPr/>
          <p:nvPr/>
        </p:nvSpPr>
        <p:spPr>
          <a:xfrm>
            <a:off x="7110743" y="2414660"/>
            <a:ext cx="574651" cy="16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38E6C0-757D-4B71-930B-C5A0A3EA5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35" y="2414660"/>
            <a:ext cx="6290712" cy="43041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C5D580-8643-4AE9-BD88-E493E0431307}"/>
              </a:ext>
            </a:extLst>
          </p:cNvPr>
          <p:cNvSpPr txBox="1"/>
          <p:nvPr/>
        </p:nvSpPr>
        <p:spPr>
          <a:xfrm>
            <a:off x="7197754" y="3429000"/>
            <a:ext cx="4538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‘Knowledge Checks’ are added after each section</a:t>
            </a:r>
          </a:p>
        </p:txBody>
      </p:sp>
    </p:spTree>
    <p:extLst>
      <p:ext uri="{BB962C8B-B14F-4D97-AF65-F5344CB8AC3E}">
        <p14:creationId xmlns:p14="http://schemas.microsoft.com/office/powerpoint/2010/main" val="5138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01717-83C1-44AF-A4DA-C07B7EBF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SUBSCRIPTION OPTION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6546E69-DF78-445B-9C90-258FF213F4EB}"/>
              </a:ext>
            </a:extLst>
          </p:cNvPr>
          <p:cNvSpPr/>
          <p:nvPr/>
        </p:nvSpPr>
        <p:spPr>
          <a:xfrm>
            <a:off x="7110743" y="2414660"/>
            <a:ext cx="574651" cy="16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20EF7-ABCE-49BC-81C8-1C647CAFF007}"/>
              </a:ext>
            </a:extLst>
          </p:cNvPr>
          <p:cNvSpPr txBox="1"/>
          <p:nvPr/>
        </p:nvSpPr>
        <p:spPr>
          <a:xfrm>
            <a:off x="302004" y="2498880"/>
            <a:ext cx="1157680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Purchase Annual Subscriptions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A subscription provides one employee access to 200+ titles plus HSI Certification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Track employee progress &amp; completions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$295 per subscription</a:t>
            </a:r>
          </a:p>
        </p:txBody>
      </p:sp>
    </p:spTree>
    <p:extLst>
      <p:ext uri="{BB962C8B-B14F-4D97-AF65-F5344CB8AC3E}">
        <p14:creationId xmlns:p14="http://schemas.microsoft.com/office/powerpoint/2010/main" val="273822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01717-83C1-44AF-A4DA-C07B7EBF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HSI CERTIFICATION SERIES OPTION</a:t>
            </a:r>
            <a:endParaRPr lang="en-US" sz="5400" b="1" kern="12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6546E69-DF78-445B-9C90-258FF213F4EB}"/>
              </a:ext>
            </a:extLst>
          </p:cNvPr>
          <p:cNvSpPr/>
          <p:nvPr/>
        </p:nvSpPr>
        <p:spPr>
          <a:xfrm>
            <a:off x="7110743" y="2414660"/>
            <a:ext cx="574651" cy="16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92EF2-03C3-4154-9023-6B671F978B6F}"/>
              </a:ext>
            </a:extLst>
          </p:cNvPr>
          <p:cNvSpPr txBox="1"/>
          <p:nvPr/>
        </p:nvSpPr>
        <p:spPr>
          <a:xfrm>
            <a:off x="310394" y="2583100"/>
            <a:ext cx="11619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/>
              <a:t>Register an Employee for NAHAD HSI Certification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Enrolled in and qualify for HSI certification in more than one hose type: Industrial, Hydraulic, Corrugated Metal or Composite Hose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$150 includes one hose type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$  50 for each additional hose specialty course</a:t>
            </a:r>
          </a:p>
        </p:txBody>
      </p:sp>
    </p:spTree>
    <p:extLst>
      <p:ext uri="{BB962C8B-B14F-4D97-AF65-F5344CB8AC3E}">
        <p14:creationId xmlns:p14="http://schemas.microsoft.com/office/powerpoint/2010/main" val="2458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220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HOSE SAFETY INSTITUTE CERTIFICATION</vt:lpstr>
      <vt:lpstr>HSI HANDBOOK CERTIFICATION</vt:lpstr>
      <vt:lpstr>HSI FABRICATION CERTIFICATION</vt:lpstr>
      <vt:lpstr>ORGANIZED BY LEARNING OBJECTIVE</vt:lpstr>
      <vt:lpstr>LEARNERS INTERACT</vt:lpstr>
      <vt:lpstr>LEARNERS ARE ENGAGED</vt:lpstr>
      <vt:lpstr>KNOWLEDGE IS CHECKED</vt:lpstr>
      <vt:lpstr>SUBSCRIPTION OPTION</vt:lpstr>
      <vt:lpstr>HSI CERTIFICATION SERIES OPTION</vt:lpstr>
      <vt:lpstr>PowerPoint Presentation</vt:lpstr>
      <vt:lpstr>ENROLL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HOSE SAFETY INSTITUTE CERTIFICATION</dc:title>
  <dc:creator>Joanna truitt</dc:creator>
  <cp:lastModifiedBy>Joanna truitt</cp:lastModifiedBy>
  <cp:revision>6</cp:revision>
  <dcterms:created xsi:type="dcterms:W3CDTF">2019-04-03T20:12:21Z</dcterms:created>
  <dcterms:modified xsi:type="dcterms:W3CDTF">2020-09-17T12:58:37Z</dcterms:modified>
</cp:coreProperties>
</file>