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60" r:id="rId3"/>
    <p:sldId id="273" r:id="rId4"/>
    <p:sldId id="274" r:id="rId5"/>
    <p:sldId id="275" r:id="rId6"/>
    <p:sldId id="276" r:id="rId7"/>
    <p:sldId id="277" r:id="rId8"/>
    <p:sldId id="278" r:id="rId9"/>
    <p:sldId id="279" r:id="rId10"/>
    <p:sldId id="280" r:id="rId11"/>
    <p:sldId id="259"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0964" autoAdjust="0"/>
  </p:normalViewPr>
  <p:slideViewPr>
    <p:cSldViewPr snapToGrid="0">
      <p:cViewPr varScale="1">
        <p:scale>
          <a:sx n="60" d="100"/>
          <a:sy n="60" d="100"/>
        </p:scale>
        <p:origin x="87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BD5B1B7-2AB8-4227-AC9E-BE4397742474}" type="datetimeFigureOut">
              <a:rPr lang="en-US" smtClean="0"/>
              <a:t>9/11/2026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F6BE2C6-ADAC-445C-ACBA-08D23B80DE8B}" type="slidenum">
              <a:rPr lang="en-US" smtClean="0"/>
              <a:t>‹#›</a:t>
            </a:fld>
            <a:endParaRPr lang="en-US"/>
          </a:p>
        </p:txBody>
      </p:sp>
    </p:spTree>
    <p:extLst>
      <p:ext uri="{BB962C8B-B14F-4D97-AF65-F5344CB8AC3E}">
        <p14:creationId xmlns:p14="http://schemas.microsoft.com/office/powerpoint/2010/main" val="3882131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6BE2C6-ADAC-445C-ACBA-08D23B80DE8B}" type="slidenum">
              <a:rPr lang="en-US" smtClean="0"/>
              <a:t>1</a:t>
            </a:fld>
            <a:endParaRPr lang="en-US"/>
          </a:p>
        </p:txBody>
      </p:sp>
    </p:spTree>
    <p:extLst>
      <p:ext uri="{BB962C8B-B14F-4D97-AF65-F5344CB8AC3E}">
        <p14:creationId xmlns:p14="http://schemas.microsoft.com/office/powerpoint/2010/main" val="2393299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Hose Safety Institute is a NAHAD educational program, formalized almost 20 years ago.  This program provides a forum for Manufacturers, Distributors, end users and related organizations to discuss better ways to promote and drive hose assembly safety, quality and reliability.  Through the HSI structure, NAHAD has been able to support industry collaboration, build consensus and establish minimum performance standards for hose assembly design, fabrication, and overall management.  Most importantly, it offers our members a roadmap for consistent, reliable and safe hose fabrication. </a:t>
            </a:r>
          </a:p>
          <a:p>
            <a:endParaRPr lang="en-US" dirty="0"/>
          </a:p>
          <a:p>
            <a:r>
              <a:rPr lang="en-US" dirty="0"/>
              <a:t>The program has produced multiple publications based on the outcomes of this collaboration and consensus – the most significant of which are the HSI Handbook for the Design and Specification of Hose Assemblies and the NAHAD Hose Assembly Guidelines – commonly referred  to as the HSI Fabrication Guides.  Both of these publications contain the definition and details of adopted guidelines and best practices that support and complement existing industry and federal regulations.  </a:t>
            </a:r>
          </a:p>
          <a:p>
            <a:endParaRPr lang="en-US" dirty="0"/>
          </a:p>
          <a:p>
            <a:endParaRPr lang="en-US" dirty="0"/>
          </a:p>
        </p:txBody>
      </p:sp>
      <p:sp>
        <p:nvSpPr>
          <p:cNvPr id="4" name="Slide Number Placeholder 3"/>
          <p:cNvSpPr>
            <a:spLocks noGrp="1"/>
          </p:cNvSpPr>
          <p:nvPr>
            <p:ph type="sldNum" sz="quarter" idx="5"/>
          </p:nvPr>
        </p:nvSpPr>
        <p:spPr/>
        <p:txBody>
          <a:bodyPr/>
          <a:lstStyle/>
          <a:p>
            <a:fld id="{3F6BE2C6-ADAC-445C-ACBA-08D23B80DE8B}" type="slidenum">
              <a:rPr lang="en-US" smtClean="0"/>
              <a:t>2</a:t>
            </a:fld>
            <a:endParaRPr lang="en-US"/>
          </a:p>
        </p:txBody>
      </p:sp>
    </p:spTree>
    <p:extLst>
      <p:ext uri="{BB962C8B-B14F-4D97-AF65-F5344CB8AC3E}">
        <p14:creationId xmlns:p14="http://schemas.microsoft.com/office/powerpoint/2010/main" val="4281117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6BE2C6-ADAC-445C-ACBA-08D23B80DE8B}" type="slidenum">
              <a:rPr lang="en-US" smtClean="0"/>
              <a:t>3</a:t>
            </a:fld>
            <a:endParaRPr lang="en-US"/>
          </a:p>
        </p:txBody>
      </p:sp>
    </p:spTree>
    <p:extLst>
      <p:ext uri="{BB962C8B-B14F-4D97-AF65-F5344CB8AC3E}">
        <p14:creationId xmlns:p14="http://schemas.microsoft.com/office/powerpoint/2010/main" val="3058206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6BE2C6-ADAC-445C-ACBA-08D23B80DE8B}" type="slidenum">
              <a:rPr lang="en-US" smtClean="0"/>
              <a:t>4</a:t>
            </a:fld>
            <a:endParaRPr lang="en-US"/>
          </a:p>
        </p:txBody>
      </p:sp>
    </p:spTree>
    <p:extLst>
      <p:ext uri="{BB962C8B-B14F-4D97-AF65-F5344CB8AC3E}">
        <p14:creationId xmlns:p14="http://schemas.microsoft.com/office/powerpoint/2010/main" val="203350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6BE2C6-ADAC-445C-ACBA-08D23B80DE8B}" type="slidenum">
              <a:rPr lang="en-US" smtClean="0"/>
              <a:t>5</a:t>
            </a:fld>
            <a:endParaRPr lang="en-US"/>
          </a:p>
        </p:txBody>
      </p:sp>
    </p:spTree>
    <p:extLst>
      <p:ext uri="{BB962C8B-B14F-4D97-AF65-F5344CB8AC3E}">
        <p14:creationId xmlns:p14="http://schemas.microsoft.com/office/powerpoint/2010/main" val="3449752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6BE2C6-ADAC-445C-ACBA-08D23B80DE8B}" type="slidenum">
              <a:rPr lang="en-US" smtClean="0"/>
              <a:t>6</a:t>
            </a:fld>
            <a:endParaRPr lang="en-US"/>
          </a:p>
        </p:txBody>
      </p:sp>
    </p:spTree>
    <p:extLst>
      <p:ext uri="{BB962C8B-B14F-4D97-AF65-F5344CB8AC3E}">
        <p14:creationId xmlns:p14="http://schemas.microsoft.com/office/powerpoint/2010/main" val="1995964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6BE2C6-ADAC-445C-ACBA-08D23B80DE8B}" type="slidenum">
              <a:rPr lang="en-US" smtClean="0"/>
              <a:t>7</a:t>
            </a:fld>
            <a:endParaRPr lang="en-US"/>
          </a:p>
        </p:txBody>
      </p:sp>
    </p:spTree>
    <p:extLst>
      <p:ext uri="{BB962C8B-B14F-4D97-AF65-F5344CB8AC3E}">
        <p14:creationId xmlns:p14="http://schemas.microsoft.com/office/powerpoint/2010/main" val="1170069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6BE2C6-ADAC-445C-ACBA-08D23B80DE8B}" type="slidenum">
              <a:rPr lang="en-US" smtClean="0"/>
              <a:t>8</a:t>
            </a:fld>
            <a:endParaRPr lang="en-US"/>
          </a:p>
        </p:txBody>
      </p:sp>
    </p:spTree>
    <p:extLst>
      <p:ext uri="{BB962C8B-B14F-4D97-AF65-F5344CB8AC3E}">
        <p14:creationId xmlns:p14="http://schemas.microsoft.com/office/powerpoint/2010/main" val="4225899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3F6BE2C6-ADAC-445C-ACBA-08D23B80DE8B}" type="slidenum">
              <a:rPr lang="en-US" smtClean="0"/>
              <a:t>9</a:t>
            </a:fld>
            <a:endParaRPr lang="en-US"/>
          </a:p>
        </p:txBody>
      </p:sp>
    </p:spTree>
    <p:extLst>
      <p:ext uri="{BB962C8B-B14F-4D97-AF65-F5344CB8AC3E}">
        <p14:creationId xmlns:p14="http://schemas.microsoft.com/office/powerpoint/2010/main" val="3485598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6BE2C6-ADAC-445C-ACBA-08D23B80DE8B}" type="slidenum">
              <a:rPr lang="en-US" smtClean="0"/>
              <a:t>10</a:t>
            </a:fld>
            <a:endParaRPr lang="en-US"/>
          </a:p>
        </p:txBody>
      </p:sp>
    </p:spTree>
    <p:extLst>
      <p:ext uri="{BB962C8B-B14F-4D97-AF65-F5344CB8AC3E}">
        <p14:creationId xmlns:p14="http://schemas.microsoft.com/office/powerpoint/2010/main" val="3488961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3F6BE2C6-ADAC-445C-ACBA-08D23B80DE8B}" type="slidenum">
              <a:rPr lang="en-US" smtClean="0"/>
              <a:t>11</a:t>
            </a:fld>
            <a:endParaRPr lang="en-US"/>
          </a:p>
        </p:txBody>
      </p:sp>
    </p:spTree>
    <p:extLst>
      <p:ext uri="{BB962C8B-B14F-4D97-AF65-F5344CB8AC3E}">
        <p14:creationId xmlns:p14="http://schemas.microsoft.com/office/powerpoint/2010/main" val="3731536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77A7D-57E1-48CF-8A41-E55BB88469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32BA55-F920-4188-8293-D4ED2F069B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CEA444-DEC4-4148-9058-5BC35CCC1AA3}"/>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5" name="Footer Placeholder 4">
            <a:extLst>
              <a:ext uri="{FF2B5EF4-FFF2-40B4-BE49-F238E27FC236}">
                <a16:creationId xmlns:a16="http://schemas.microsoft.com/office/drawing/2014/main" id="{BFFABB26-DABD-47CB-93DE-A984DA77DF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276C70-25A1-4BFA-8E56-403F20580B85}"/>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2482831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3CDEF-6737-481E-8EED-5414920D48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155E57-0EE9-4546-8009-A94825E489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79BEEB-6690-45F7-9667-22F1668CA31B}"/>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5" name="Footer Placeholder 4">
            <a:extLst>
              <a:ext uri="{FF2B5EF4-FFF2-40B4-BE49-F238E27FC236}">
                <a16:creationId xmlns:a16="http://schemas.microsoft.com/office/drawing/2014/main" id="{26AD0739-B119-4244-8213-59BC13631E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F7C63D-9463-4098-B32A-F255BC46F219}"/>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1614874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C6A58-062E-48CF-B59F-34FD60EB0A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EA6240-5DB1-4B7A-A915-A3DACAE10A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7FF4D7-2381-4247-B597-B21482D6B2AB}"/>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5" name="Footer Placeholder 4">
            <a:extLst>
              <a:ext uri="{FF2B5EF4-FFF2-40B4-BE49-F238E27FC236}">
                <a16:creationId xmlns:a16="http://schemas.microsoft.com/office/drawing/2014/main" id="{E3779CEA-2CB9-4287-B1FA-BF72A6E2E9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E5CE4-C4F6-4BF7-AB93-6AFE7C8329B2}"/>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1391788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F9E8F-DB5F-4BFB-809A-2BE7F8710D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403E11-6D57-4CE3-BA77-4D8E052084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F48683-49BC-48E5-8637-84D6440CBB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1D8983-B83F-4FAA-A3EC-418E1622684B}"/>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6" name="Footer Placeholder 5">
            <a:extLst>
              <a:ext uri="{FF2B5EF4-FFF2-40B4-BE49-F238E27FC236}">
                <a16:creationId xmlns:a16="http://schemas.microsoft.com/office/drawing/2014/main" id="{68A7FB58-0734-4646-815B-D48FB14E2A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4A02A-ADA6-4E33-A8CB-F22FD827CF21}"/>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3491469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55835-3E18-4ED9-AD59-5204A3CE1F6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0C859-9335-4C40-947C-6FB8762ACB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F9BD40-5D7D-4029-AC78-814242B043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FF8500-C0BC-4041-8E24-4EB196A22E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F8ED12-1E30-4FE0-B100-68D0D294D0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574DE5-E08A-4E28-8AF6-1F9861FBEB99}"/>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8" name="Footer Placeholder 7">
            <a:extLst>
              <a:ext uri="{FF2B5EF4-FFF2-40B4-BE49-F238E27FC236}">
                <a16:creationId xmlns:a16="http://schemas.microsoft.com/office/drawing/2014/main" id="{F0C7F144-C404-43EA-A502-14F65DBFB4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C658C5-2A16-4112-8162-4F89685A6FCB}"/>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922319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FF84F-C420-4217-902D-93D007D221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66EB31-9E34-40E0-87F0-7006B1D7E256}"/>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4" name="Footer Placeholder 3">
            <a:extLst>
              <a:ext uri="{FF2B5EF4-FFF2-40B4-BE49-F238E27FC236}">
                <a16:creationId xmlns:a16="http://schemas.microsoft.com/office/drawing/2014/main" id="{D97544A1-B1EE-4A01-9751-1223D25E72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54CEDD-7BE2-43F7-BA82-699F9BFCE7F2}"/>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2113914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8294E4-710D-443C-A01E-64BCDDB4501F}"/>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3" name="Footer Placeholder 2">
            <a:extLst>
              <a:ext uri="{FF2B5EF4-FFF2-40B4-BE49-F238E27FC236}">
                <a16:creationId xmlns:a16="http://schemas.microsoft.com/office/drawing/2014/main" id="{2BDCE233-EE3A-48C3-8640-F2384FB9C9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D5BEFF-2A3F-4F93-A824-174F2C6DF9DA}"/>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4163386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CD8E-C32C-4554-A6A0-45770CDBD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3ED2D5-80F1-4BD3-A50A-984D6CB6C6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DE2AC2-A104-4438-B311-BE18B14E76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A4BD58-54CD-4924-BABF-106A0BE88152}"/>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6" name="Footer Placeholder 5">
            <a:extLst>
              <a:ext uri="{FF2B5EF4-FFF2-40B4-BE49-F238E27FC236}">
                <a16:creationId xmlns:a16="http://schemas.microsoft.com/office/drawing/2014/main" id="{7D4458E1-7082-4888-9B0E-CBAF17E62C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56C72A-DAC2-4EB4-9A9F-32E582D48BB5}"/>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557707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E9411-428E-4A23-AA96-13023FA1FA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051F3F-8DAB-4C64-830F-8FA64368FF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20A911-F730-4976-B7C8-2C9743BFD0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29E39-B58D-4639-84AA-CA7128D87273}"/>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6" name="Footer Placeholder 5">
            <a:extLst>
              <a:ext uri="{FF2B5EF4-FFF2-40B4-BE49-F238E27FC236}">
                <a16:creationId xmlns:a16="http://schemas.microsoft.com/office/drawing/2014/main" id="{467A41A8-6C03-4DA8-AD8B-FE39E6199B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E56B76-E63D-4B46-9BA4-D2A49C86CA3D}"/>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4020053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41531-0032-40DB-9913-58B83F53F3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A124D3-D3A2-4A51-92CF-9C80A83653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4DE02B-BE5D-4482-BDDC-10D34737DB10}"/>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5" name="Footer Placeholder 4">
            <a:extLst>
              <a:ext uri="{FF2B5EF4-FFF2-40B4-BE49-F238E27FC236}">
                <a16:creationId xmlns:a16="http://schemas.microsoft.com/office/drawing/2014/main" id="{38C2C816-6B36-4540-B288-2CDB2B65AA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63B4E3-D347-4F0F-BC3A-B3FE08F80F22}"/>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2645652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FCFD13-6CE9-4238-BFF8-C7DBB79872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95E520-8CE3-4801-AFC0-CD7E321C9B6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2A8736-A2BE-4303-9FB6-1546CEB69EE3}"/>
              </a:ext>
            </a:extLst>
          </p:cNvPr>
          <p:cNvSpPr>
            <a:spLocks noGrp="1"/>
          </p:cNvSpPr>
          <p:nvPr>
            <p:ph type="dt" sz="half" idx="10"/>
          </p:nvPr>
        </p:nvSpPr>
        <p:spPr/>
        <p:txBody>
          <a:bodyPr/>
          <a:lstStyle/>
          <a:p>
            <a:fld id="{19B8D6DC-96D2-49DF-926A-CCBCD75D38DE}" type="datetimeFigureOut">
              <a:rPr lang="en-US" smtClean="0"/>
              <a:t>9/11/2026</a:t>
            </a:fld>
            <a:endParaRPr lang="en-US"/>
          </a:p>
        </p:txBody>
      </p:sp>
      <p:sp>
        <p:nvSpPr>
          <p:cNvPr id="5" name="Footer Placeholder 4">
            <a:extLst>
              <a:ext uri="{FF2B5EF4-FFF2-40B4-BE49-F238E27FC236}">
                <a16:creationId xmlns:a16="http://schemas.microsoft.com/office/drawing/2014/main" id="{5354D0E2-411D-4576-89F1-167BC49E84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7864E2-9308-4239-83E0-C6C4E0DBD068}"/>
              </a:ext>
            </a:extLst>
          </p:cNvPr>
          <p:cNvSpPr>
            <a:spLocks noGrp="1"/>
          </p:cNvSpPr>
          <p:nvPr>
            <p:ph type="sldNum" sz="quarter" idx="12"/>
          </p:nvPr>
        </p:nvSpPr>
        <p:spPr/>
        <p:txBody>
          <a:bodyPr/>
          <a:lstStyle/>
          <a:p>
            <a:fld id="{5FF27157-A897-4115-B19E-7D3B528FC696}" type="slidenum">
              <a:rPr lang="en-US" smtClean="0"/>
              <a:t>‹#›</a:t>
            </a:fld>
            <a:endParaRPr lang="en-US"/>
          </a:p>
        </p:txBody>
      </p:sp>
    </p:spTree>
    <p:extLst>
      <p:ext uri="{BB962C8B-B14F-4D97-AF65-F5344CB8AC3E}">
        <p14:creationId xmlns:p14="http://schemas.microsoft.com/office/powerpoint/2010/main" val="1036870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3C1730-5B10-4E87-AC03-22577318BF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79B4CC-16F1-44A2-9982-16D547B00F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820893-E5C1-432A-8A78-9E4C3603CC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8D6DC-96D2-49DF-926A-CCBCD75D38DE}" type="datetimeFigureOut">
              <a:rPr lang="en-US" smtClean="0"/>
              <a:t>9/11/2026</a:t>
            </a:fld>
            <a:endParaRPr lang="en-US"/>
          </a:p>
        </p:txBody>
      </p:sp>
      <p:sp>
        <p:nvSpPr>
          <p:cNvPr id="5" name="Footer Placeholder 4">
            <a:extLst>
              <a:ext uri="{FF2B5EF4-FFF2-40B4-BE49-F238E27FC236}">
                <a16:creationId xmlns:a16="http://schemas.microsoft.com/office/drawing/2014/main" id="{C9EED579-416B-4C5B-A8F7-6370879315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9A89DB-128C-4D18-BBB6-A67786D0DD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F27157-A897-4115-B19E-7D3B528FC696}" type="slidenum">
              <a:rPr lang="en-US" smtClean="0"/>
              <a:t>‹#›</a:t>
            </a:fld>
            <a:endParaRPr lang="en-US"/>
          </a:p>
        </p:txBody>
      </p:sp>
    </p:spTree>
    <p:extLst>
      <p:ext uri="{BB962C8B-B14F-4D97-AF65-F5344CB8AC3E}">
        <p14:creationId xmlns:p14="http://schemas.microsoft.com/office/powerpoint/2010/main" val="3847619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s://nahad.org/about-the-institut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DFCA2118-59A2-4310-A4B2-F2CBA821E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0492"/>
            <a:ext cx="12192000" cy="192433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3A04FD-0159-4B7B-9694-5927C875C0FF}"/>
              </a:ext>
            </a:extLst>
          </p:cNvPr>
          <p:cNvSpPr>
            <a:spLocks noGrp="1"/>
          </p:cNvSpPr>
          <p:nvPr>
            <p:ph type="ctrTitle"/>
          </p:nvPr>
        </p:nvSpPr>
        <p:spPr>
          <a:xfrm>
            <a:off x="1255058" y="4374639"/>
            <a:ext cx="9681882" cy="739880"/>
          </a:xfrm>
        </p:spPr>
        <p:txBody>
          <a:bodyPr anchor="b">
            <a:noAutofit/>
          </a:bodyPr>
          <a:lstStyle/>
          <a:p>
            <a:r>
              <a:rPr lang="en-US" sz="5400" b="1" dirty="0">
                <a:solidFill>
                  <a:schemeClr val="tx1">
                    <a:lumMod val="85000"/>
                    <a:lumOff val="15000"/>
                  </a:schemeClr>
                </a:solidFill>
              </a:rPr>
              <a:t>INTRODUCTION TO STAMPED</a:t>
            </a:r>
          </a:p>
        </p:txBody>
      </p:sp>
      <p:pic>
        <p:nvPicPr>
          <p:cNvPr id="6" name="Picture 5">
            <a:extLst>
              <a:ext uri="{FF2B5EF4-FFF2-40B4-BE49-F238E27FC236}">
                <a16:creationId xmlns:a16="http://schemas.microsoft.com/office/drawing/2014/main" id="{810E56A8-03D2-E753-6C5C-5AB95A2C7A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087" y="1008799"/>
            <a:ext cx="10945825" cy="3365840"/>
          </a:xfrm>
          <a:prstGeom prst="rect">
            <a:avLst/>
          </a:prstGeom>
        </p:spPr>
      </p:pic>
      <p:sp>
        <p:nvSpPr>
          <p:cNvPr id="8" name="Subtitle 7">
            <a:extLst>
              <a:ext uri="{FF2B5EF4-FFF2-40B4-BE49-F238E27FC236}">
                <a16:creationId xmlns:a16="http://schemas.microsoft.com/office/drawing/2014/main" id="{CD5EBF85-16F1-ACAC-8059-30DD5B9DE13D}"/>
              </a:ext>
            </a:extLst>
          </p:cNvPr>
          <p:cNvSpPr>
            <a:spLocks noGrp="1"/>
          </p:cNvSpPr>
          <p:nvPr>
            <p:ph type="subTitle" idx="1"/>
          </p:nvPr>
        </p:nvSpPr>
        <p:spPr>
          <a:xfrm>
            <a:off x="1523999" y="4112611"/>
            <a:ext cx="9144000" cy="1655762"/>
          </a:xfrm>
        </p:spPr>
        <p:txBody>
          <a:bodyPr/>
          <a:lstStyle/>
          <a:p>
            <a:endParaRPr lang="en-US" dirty="0"/>
          </a:p>
        </p:txBody>
      </p:sp>
    </p:spTree>
    <p:extLst>
      <p:ext uri="{BB962C8B-B14F-4D97-AF65-F5344CB8AC3E}">
        <p14:creationId xmlns:p14="http://schemas.microsoft.com/office/powerpoint/2010/main" val="1761394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58CD14-86F0-463B-B419-3048C5DB08B9}"/>
              </a:ext>
            </a:extLst>
          </p:cNvPr>
          <p:cNvSpPr>
            <a:spLocks noGrp="1"/>
          </p:cNvSpPr>
          <p:nvPr>
            <p:ph type="title"/>
          </p:nvPr>
        </p:nvSpPr>
        <p:spPr/>
        <p:txBody>
          <a:bodyPr/>
          <a:lstStyle/>
          <a:p>
            <a:r>
              <a:rPr lang="en-US" b="1" dirty="0"/>
              <a:t>Mission</a:t>
            </a:r>
          </a:p>
        </p:txBody>
      </p:sp>
      <p:sp>
        <p:nvSpPr>
          <p:cNvPr id="6" name="Content Placeholder 5">
            <a:extLst>
              <a:ext uri="{FF2B5EF4-FFF2-40B4-BE49-F238E27FC236}">
                <a16:creationId xmlns:a16="http://schemas.microsoft.com/office/drawing/2014/main" id="{381E2AE4-F230-4CAF-A73B-FDCA1AE46598}"/>
              </a:ext>
            </a:extLst>
          </p:cNvPr>
          <p:cNvSpPr>
            <a:spLocks noGrp="1"/>
          </p:cNvSpPr>
          <p:nvPr>
            <p:ph idx="1"/>
          </p:nvPr>
        </p:nvSpPr>
        <p:spPr>
          <a:xfrm>
            <a:off x="737755" y="1610596"/>
            <a:ext cx="10806545" cy="5029189"/>
          </a:xfrm>
        </p:spPr>
        <p:txBody>
          <a:bodyPr>
            <a:normAutofit/>
          </a:bodyPr>
          <a:lstStyle/>
          <a:p>
            <a:pPr marL="0" indent="0">
              <a:buNone/>
            </a:pPr>
            <a:endParaRPr lang="en-US" sz="3200" b="1" dirty="0">
              <a:solidFill>
                <a:schemeClr val="accent4">
                  <a:lumMod val="75000"/>
                </a:schemeClr>
              </a:solidFill>
            </a:endParaRPr>
          </a:p>
          <a:p>
            <a:pPr marL="0" indent="0">
              <a:buNone/>
            </a:pPr>
            <a:endParaRPr lang="en-US" sz="3200" b="1" dirty="0">
              <a:solidFill>
                <a:schemeClr val="accent4">
                  <a:lumMod val="75000"/>
                </a:schemeClr>
              </a:solidFill>
            </a:endParaRPr>
          </a:p>
          <a:p>
            <a:pPr marL="0" indent="0">
              <a:buNone/>
            </a:pPr>
            <a:endParaRPr lang="en-US" sz="3200" dirty="0"/>
          </a:p>
          <a:p>
            <a:pPr marL="0" indent="0">
              <a:buNone/>
            </a:pPr>
            <a:endParaRPr lang="en-US" sz="600" dirty="0"/>
          </a:p>
          <a:p>
            <a:r>
              <a:rPr lang="en-US" sz="3200" dirty="0"/>
              <a:t>Primary educational program of NAHAD</a:t>
            </a:r>
          </a:p>
          <a:p>
            <a:r>
              <a:rPr lang="en-US" sz="3200" dirty="0"/>
              <a:t>Provides a forum for Distribution, Manufacturing, &amp; End Users</a:t>
            </a:r>
          </a:p>
          <a:p>
            <a:r>
              <a:rPr lang="en-US" sz="3200" dirty="0"/>
              <a:t>Offers our members a roadmap for consistent, reliable and safe hose fabrication   </a:t>
            </a:r>
          </a:p>
          <a:p>
            <a:r>
              <a:rPr lang="en-US" sz="3200" dirty="0"/>
              <a:t>Core deliverables – HSI Handbook and Fabrication Guides</a:t>
            </a:r>
          </a:p>
        </p:txBody>
      </p:sp>
      <p:cxnSp>
        <p:nvCxnSpPr>
          <p:cNvPr id="3" name="Straight Connector 2">
            <a:extLst>
              <a:ext uri="{FF2B5EF4-FFF2-40B4-BE49-F238E27FC236}">
                <a16:creationId xmlns:a16="http://schemas.microsoft.com/office/drawing/2014/main" id="{4F337C49-2CE5-46D9-A341-43BA118BA50A}"/>
              </a:ext>
            </a:extLst>
          </p:cNvPr>
          <p:cNvCxnSpPr>
            <a:cxnSpLocks/>
          </p:cNvCxnSpPr>
          <p:nvPr/>
        </p:nvCxnSpPr>
        <p:spPr>
          <a:xfrm>
            <a:off x="838200" y="1392572"/>
            <a:ext cx="10394659" cy="0"/>
          </a:xfrm>
          <a:prstGeom prst="line">
            <a:avLst/>
          </a:prstGeom>
          <a:ln w="28575"/>
        </p:spPr>
        <p:style>
          <a:lnRef idx="1">
            <a:schemeClr val="accent4"/>
          </a:lnRef>
          <a:fillRef idx="0">
            <a:schemeClr val="accent4"/>
          </a:fillRef>
          <a:effectRef idx="0">
            <a:schemeClr val="accent4"/>
          </a:effectRef>
          <a:fontRef idx="minor">
            <a:schemeClr val="tx1"/>
          </a:fontRef>
        </p:style>
      </p:cxnSp>
      <p:pic>
        <p:nvPicPr>
          <p:cNvPr id="7" name="Picture 6">
            <a:extLst>
              <a:ext uri="{FF2B5EF4-FFF2-40B4-BE49-F238E27FC236}">
                <a16:creationId xmlns:a16="http://schemas.microsoft.com/office/drawing/2014/main" id="{96BB7135-F31A-73FE-A634-F45F08AAA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7014" y="1610596"/>
            <a:ext cx="6337972" cy="1948310"/>
          </a:xfrm>
          <a:prstGeom prst="rect">
            <a:avLst/>
          </a:prstGeom>
        </p:spPr>
      </p:pic>
    </p:spTree>
    <p:extLst>
      <p:ext uri="{BB962C8B-B14F-4D97-AF65-F5344CB8AC3E}">
        <p14:creationId xmlns:p14="http://schemas.microsoft.com/office/powerpoint/2010/main" val="1602005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2EC8-5E6A-4D1E-86C1-1BCF5B30CAE1}"/>
              </a:ext>
            </a:extLst>
          </p:cNvPr>
          <p:cNvSpPr>
            <a:spLocks noGrp="1"/>
          </p:cNvSpPr>
          <p:nvPr>
            <p:ph type="title"/>
          </p:nvPr>
        </p:nvSpPr>
        <p:spPr/>
        <p:txBody>
          <a:bodyPr/>
          <a:lstStyle/>
          <a:p>
            <a:r>
              <a:rPr lang="en-US" b="1" dirty="0"/>
              <a:t>HSI Guidelines</a:t>
            </a:r>
          </a:p>
        </p:txBody>
      </p:sp>
      <p:sp>
        <p:nvSpPr>
          <p:cNvPr id="7" name="Content Placeholder 6">
            <a:extLst>
              <a:ext uri="{FF2B5EF4-FFF2-40B4-BE49-F238E27FC236}">
                <a16:creationId xmlns:a16="http://schemas.microsoft.com/office/drawing/2014/main" id="{8AF69D16-4BF5-4C91-9EA3-E770E2731141}"/>
              </a:ext>
            </a:extLst>
          </p:cNvPr>
          <p:cNvSpPr>
            <a:spLocks noGrp="1"/>
          </p:cNvSpPr>
          <p:nvPr>
            <p:ph idx="1"/>
          </p:nvPr>
        </p:nvSpPr>
        <p:spPr>
          <a:xfrm>
            <a:off x="838200" y="1690688"/>
            <a:ext cx="10515600" cy="4772602"/>
          </a:xfrm>
        </p:spPr>
        <p:txBody>
          <a:bodyPr>
            <a:normAutofit/>
          </a:bodyPr>
          <a:lstStyle/>
          <a:p>
            <a:pPr marL="0" indent="0">
              <a:buNone/>
            </a:pPr>
            <a:r>
              <a:rPr lang="en-US" sz="3600" b="1" dirty="0"/>
              <a:t>Pre-Selection:  STAMPED</a:t>
            </a:r>
          </a:p>
          <a:p>
            <a:pPr marL="0" indent="0">
              <a:buNone/>
            </a:pPr>
            <a:r>
              <a:rPr lang="en-US" sz="3200" dirty="0"/>
              <a:t>	S – Size</a:t>
            </a:r>
          </a:p>
          <a:p>
            <a:pPr marL="0" indent="0">
              <a:buNone/>
            </a:pPr>
            <a:r>
              <a:rPr lang="en-US" sz="3200" dirty="0"/>
              <a:t>	T – Temperature</a:t>
            </a:r>
          </a:p>
          <a:p>
            <a:pPr marL="0" indent="0">
              <a:buNone/>
            </a:pPr>
            <a:r>
              <a:rPr lang="en-US" sz="3200" dirty="0"/>
              <a:t>	A – Application</a:t>
            </a:r>
          </a:p>
          <a:p>
            <a:pPr marL="0" indent="0">
              <a:buNone/>
            </a:pPr>
            <a:r>
              <a:rPr lang="en-US" sz="3200" dirty="0"/>
              <a:t>	M – Media/Material</a:t>
            </a:r>
          </a:p>
          <a:p>
            <a:pPr marL="0" indent="0">
              <a:buNone/>
            </a:pPr>
            <a:r>
              <a:rPr lang="en-US" sz="3200" dirty="0"/>
              <a:t>	P – Pressure</a:t>
            </a:r>
          </a:p>
          <a:p>
            <a:pPr marL="0" indent="0">
              <a:buNone/>
            </a:pPr>
            <a:r>
              <a:rPr lang="en-US" sz="3200" dirty="0"/>
              <a:t>	E – Ends</a:t>
            </a:r>
          </a:p>
          <a:p>
            <a:pPr marL="0" indent="0">
              <a:buNone/>
            </a:pPr>
            <a:r>
              <a:rPr lang="en-US" sz="3200" dirty="0"/>
              <a:t>	D – Delivery</a:t>
            </a:r>
          </a:p>
          <a:p>
            <a:pPr marL="0" indent="0">
              <a:buNone/>
            </a:pPr>
            <a:endParaRPr lang="en-US" sz="3200" dirty="0"/>
          </a:p>
        </p:txBody>
      </p:sp>
      <p:cxnSp>
        <p:nvCxnSpPr>
          <p:cNvPr id="5" name="Straight Connector 4">
            <a:extLst>
              <a:ext uri="{FF2B5EF4-FFF2-40B4-BE49-F238E27FC236}">
                <a16:creationId xmlns:a16="http://schemas.microsoft.com/office/drawing/2014/main" id="{5D6304BC-D9E0-422C-804F-27D203897E64}"/>
              </a:ext>
            </a:extLst>
          </p:cNvPr>
          <p:cNvCxnSpPr>
            <a:cxnSpLocks/>
          </p:cNvCxnSpPr>
          <p:nvPr/>
        </p:nvCxnSpPr>
        <p:spPr>
          <a:xfrm>
            <a:off x="906011" y="1417739"/>
            <a:ext cx="10335237" cy="0"/>
          </a:xfrm>
          <a:prstGeom prst="line">
            <a:avLst/>
          </a:prstGeom>
          <a:ln w="28575"/>
        </p:spPr>
        <p:style>
          <a:lnRef idx="1">
            <a:schemeClr val="accent4"/>
          </a:lnRef>
          <a:fillRef idx="0">
            <a:schemeClr val="accent4"/>
          </a:fillRef>
          <a:effectRef idx="0">
            <a:schemeClr val="accent4"/>
          </a:effectRef>
          <a:fontRef idx="minor">
            <a:schemeClr val="tx1"/>
          </a:fontRef>
        </p:style>
      </p:cxnSp>
      <p:pic>
        <p:nvPicPr>
          <p:cNvPr id="6" name="Picture 5">
            <a:extLst>
              <a:ext uri="{FF2B5EF4-FFF2-40B4-BE49-F238E27FC236}">
                <a16:creationId xmlns:a16="http://schemas.microsoft.com/office/drawing/2014/main" id="{625BB533-C10F-A685-B4E6-B48FAD42DE37}"/>
              </a:ext>
            </a:extLst>
          </p:cNvPr>
          <p:cNvPicPr>
            <a:picLocks noChangeAspect="1"/>
          </p:cNvPicPr>
          <p:nvPr/>
        </p:nvPicPr>
        <p:blipFill>
          <a:blip r:embed="rId3"/>
          <a:stretch>
            <a:fillRect/>
          </a:stretch>
        </p:blipFill>
        <p:spPr>
          <a:xfrm>
            <a:off x="6999731" y="1544818"/>
            <a:ext cx="3787510" cy="4772602"/>
          </a:xfrm>
          <a:prstGeom prst="rect">
            <a:avLst/>
          </a:prstGeom>
        </p:spPr>
      </p:pic>
    </p:spTree>
    <p:extLst>
      <p:ext uri="{BB962C8B-B14F-4D97-AF65-F5344CB8AC3E}">
        <p14:creationId xmlns:p14="http://schemas.microsoft.com/office/powerpoint/2010/main" val="3929563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2EC8-5E6A-4D1E-86C1-1BCF5B30CAE1}"/>
              </a:ext>
            </a:extLst>
          </p:cNvPr>
          <p:cNvSpPr>
            <a:spLocks noGrp="1"/>
          </p:cNvSpPr>
          <p:nvPr>
            <p:ph type="title"/>
          </p:nvPr>
        </p:nvSpPr>
        <p:spPr/>
        <p:txBody>
          <a:bodyPr/>
          <a:lstStyle/>
          <a:p>
            <a:r>
              <a:rPr lang="en-US" b="1" dirty="0"/>
              <a:t>HSI Guidelines</a:t>
            </a:r>
          </a:p>
        </p:txBody>
      </p:sp>
      <p:sp>
        <p:nvSpPr>
          <p:cNvPr id="7" name="Content Placeholder 6">
            <a:extLst>
              <a:ext uri="{FF2B5EF4-FFF2-40B4-BE49-F238E27FC236}">
                <a16:creationId xmlns:a16="http://schemas.microsoft.com/office/drawing/2014/main" id="{8AF69D16-4BF5-4C91-9EA3-E770E2731141}"/>
              </a:ext>
            </a:extLst>
          </p:cNvPr>
          <p:cNvSpPr>
            <a:spLocks noGrp="1"/>
          </p:cNvSpPr>
          <p:nvPr>
            <p:ph idx="1"/>
          </p:nvPr>
        </p:nvSpPr>
        <p:spPr>
          <a:xfrm>
            <a:off x="838200" y="1690688"/>
            <a:ext cx="10515600" cy="4772602"/>
          </a:xfrm>
        </p:spPr>
        <p:txBody>
          <a:bodyPr>
            <a:normAutofit/>
          </a:bodyPr>
          <a:lstStyle/>
          <a:p>
            <a:pPr marL="0" indent="0">
              <a:buNone/>
            </a:pPr>
            <a:r>
              <a:rPr lang="en-US" sz="3200" dirty="0"/>
              <a:t>S – Size</a:t>
            </a:r>
          </a:p>
          <a:p>
            <a:pPr marL="0" indent="0">
              <a:buNone/>
            </a:pPr>
            <a:endParaRPr lang="en-US" sz="3200" dirty="0"/>
          </a:p>
          <a:p>
            <a:pPr marL="0" indent="0">
              <a:buNone/>
            </a:pPr>
            <a:endParaRPr lang="en-US" sz="3200" dirty="0"/>
          </a:p>
          <a:p>
            <a:pPr marL="0" indent="0">
              <a:buNone/>
            </a:pPr>
            <a:endParaRPr lang="en-US" sz="3200" dirty="0"/>
          </a:p>
          <a:p>
            <a:pPr marL="0" indent="0">
              <a:buNone/>
            </a:pPr>
            <a:endParaRPr lang="en-US" sz="1600" dirty="0"/>
          </a:p>
          <a:p>
            <a:pPr>
              <a:spcBef>
                <a:spcPts val="0"/>
              </a:spcBef>
            </a:pPr>
            <a:r>
              <a:rPr lang="en-US" sz="3200" b="1" dirty="0"/>
              <a:t>I</a:t>
            </a:r>
            <a:r>
              <a:rPr lang="en-US" sz="3200" dirty="0"/>
              <a:t>nner </a:t>
            </a:r>
            <a:r>
              <a:rPr lang="en-US" sz="3200" b="1" dirty="0"/>
              <a:t>D</a:t>
            </a:r>
            <a:r>
              <a:rPr lang="en-US" sz="3200" dirty="0"/>
              <a:t>iameter</a:t>
            </a:r>
          </a:p>
          <a:p>
            <a:pPr>
              <a:spcBef>
                <a:spcPts val="0"/>
              </a:spcBef>
            </a:pPr>
            <a:r>
              <a:rPr lang="en-US" sz="3200" b="1" dirty="0"/>
              <a:t>O</a:t>
            </a:r>
            <a:r>
              <a:rPr lang="en-US" sz="3200" dirty="0"/>
              <a:t>uter </a:t>
            </a:r>
            <a:r>
              <a:rPr lang="en-US" sz="3200" b="1" dirty="0"/>
              <a:t>D</a:t>
            </a:r>
            <a:r>
              <a:rPr lang="en-US" sz="3200" dirty="0"/>
              <a:t>iameter constraints</a:t>
            </a:r>
          </a:p>
          <a:p>
            <a:pPr>
              <a:spcBef>
                <a:spcPts val="0"/>
              </a:spcBef>
            </a:pPr>
            <a:r>
              <a:rPr lang="en-US" sz="3200" b="1" dirty="0"/>
              <a:t>O</a:t>
            </a:r>
            <a:r>
              <a:rPr lang="en-US" sz="3200" dirty="0"/>
              <a:t>verall </a:t>
            </a:r>
            <a:r>
              <a:rPr lang="en-US" sz="3200" b="1" dirty="0"/>
              <a:t>H</a:t>
            </a:r>
            <a:r>
              <a:rPr lang="en-US" sz="3200" dirty="0"/>
              <a:t>ose </a:t>
            </a:r>
            <a:r>
              <a:rPr lang="en-US" sz="3200" b="1" dirty="0"/>
              <a:t>L</a:t>
            </a:r>
            <a:r>
              <a:rPr lang="en-US" sz="3200" dirty="0"/>
              <a:t>ength w/fittings</a:t>
            </a:r>
          </a:p>
          <a:p>
            <a:pPr marL="0" indent="0">
              <a:buNone/>
            </a:pPr>
            <a:r>
              <a:rPr lang="en-US" sz="3200" dirty="0"/>
              <a:t>	</a:t>
            </a:r>
          </a:p>
        </p:txBody>
      </p:sp>
      <p:cxnSp>
        <p:nvCxnSpPr>
          <p:cNvPr id="5" name="Straight Connector 4">
            <a:extLst>
              <a:ext uri="{FF2B5EF4-FFF2-40B4-BE49-F238E27FC236}">
                <a16:creationId xmlns:a16="http://schemas.microsoft.com/office/drawing/2014/main" id="{5D6304BC-D9E0-422C-804F-27D203897E64}"/>
              </a:ext>
            </a:extLst>
          </p:cNvPr>
          <p:cNvCxnSpPr>
            <a:cxnSpLocks/>
          </p:cNvCxnSpPr>
          <p:nvPr/>
        </p:nvCxnSpPr>
        <p:spPr>
          <a:xfrm>
            <a:off x="906011" y="1417739"/>
            <a:ext cx="10335237" cy="0"/>
          </a:xfrm>
          <a:prstGeom prst="line">
            <a:avLst/>
          </a:prstGeom>
          <a:ln w="28575"/>
        </p:spPr>
        <p:style>
          <a:lnRef idx="1">
            <a:schemeClr val="accent4"/>
          </a:lnRef>
          <a:fillRef idx="0">
            <a:schemeClr val="accent4"/>
          </a:fillRef>
          <a:effectRef idx="0">
            <a:schemeClr val="accent4"/>
          </a:effectRef>
          <a:fontRef idx="minor">
            <a:schemeClr val="tx1"/>
          </a:fontRef>
        </p:style>
      </p:cxnSp>
      <p:pic>
        <p:nvPicPr>
          <p:cNvPr id="4" name="Picture 3">
            <a:extLst>
              <a:ext uri="{FF2B5EF4-FFF2-40B4-BE49-F238E27FC236}">
                <a16:creationId xmlns:a16="http://schemas.microsoft.com/office/drawing/2014/main" id="{02E4AC1D-CDCA-44F7-9541-2F5D46806E29}"/>
              </a:ext>
            </a:extLst>
          </p:cNvPr>
          <p:cNvPicPr>
            <a:picLocks noChangeAspect="1"/>
          </p:cNvPicPr>
          <p:nvPr/>
        </p:nvPicPr>
        <p:blipFill>
          <a:blip r:embed="rId3"/>
          <a:stretch>
            <a:fillRect/>
          </a:stretch>
        </p:blipFill>
        <p:spPr>
          <a:xfrm>
            <a:off x="6702018" y="1536838"/>
            <a:ext cx="4456102" cy="5080303"/>
          </a:xfrm>
          <a:prstGeom prst="rect">
            <a:avLst/>
          </a:prstGeom>
        </p:spPr>
      </p:pic>
      <p:pic>
        <p:nvPicPr>
          <p:cNvPr id="3" name="Picture 2">
            <a:extLst>
              <a:ext uri="{FF2B5EF4-FFF2-40B4-BE49-F238E27FC236}">
                <a16:creationId xmlns:a16="http://schemas.microsoft.com/office/drawing/2014/main" id="{7128084A-A728-4ECE-BA8D-3F11983118B4}"/>
              </a:ext>
            </a:extLst>
          </p:cNvPr>
          <p:cNvPicPr>
            <a:picLocks noChangeAspect="1"/>
          </p:cNvPicPr>
          <p:nvPr/>
        </p:nvPicPr>
        <p:blipFill>
          <a:blip r:embed="rId4"/>
          <a:stretch>
            <a:fillRect/>
          </a:stretch>
        </p:blipFill>
        <p:spPr>
          <a:xfrm>
            <a:off x="906011" y="2290330"/>
            <a:ext cx="2733675" cy="1695450"/>
          </a:xfrm>
          <a:prstGeom prst="rect">
            <a:avLst/>
          </a:prstGeom>
        </p:spPr>
      </p:pic>
      <p:cxnSp>
        <p:nvCxnSpPr>
          <p:cNvPr id="8" name="Straight Arrow Connector 7">
            <a:extLst>
              <a:ext uri="{FF2B5EF4-FFF2-40B4-BE49-F238E27FC236}">
                <a16:creationId xmlns:a16="http://schemas.microsoft.com/office/drawing/2014/main" id="{FF058259-F205-44C7-910D-33728A2D4E59}"/>
              </a:ext>
            </a:extLst>
          </p:cNvPr>
          <p:cNvCxnSpPr>
            <a:cxnSpLocks/>
          </p:cNvCxnSpPr>
          <p:nvPr/>
        </p:nvCxnSpPr>
        <p:spPr>
          <a:xfrm>
            <a:off x="5320145" y="2605088"/>
            <a:ext cx="1233055"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6593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2EC8-5E6A-4D1E-86C1-1BCF5B30CAE1}"/>
              </a:ext>
            </a:extLst>
          </p:cNvPr>
          <p:cNvSpPr>
            <a:spLocks noGrp="1"/>
          </p:cNvSpPr>
          <p:nvPr>
            <p:ph type="title"/>
          </p:nvPr>
        </p:nvSpPr>
        <p:spPr/>
        <p:txBody>
          <a:bodyPr/>
          <a:lstStyle/>
          <a:p>
            <a:r>
              <a:rPr lang="en-US" b="1" dirty="0"/>
              <a:t>HSI Guidelines</a:t>
            </a:r>
          </a:p>
        </p:txBody>
      </p:sp>
      <p:sp>
        <p:nvSpPr>
          <p:cNvPr id="7" name="Content Placeholder 6">
            <a:extLst>
              <a:ext uri="{FF2B5EF4-FFF2-40B4-BE49-F238E27FC236}">
                <a16:creationId xmlns:a16="http://schemas.microsoft.com/office/drawing/2014/main" id="{8AF69D16-4BF5-4C91-9EA3-E770E2731141}"/>
              </a:ext>
            </a:extLst>
          </p:cNvPr>
          <p:cNvSpPr>
            <a:spLocks noGrp="1"/>
          </p:cNvSpPr>
          <p:nvPr>
            <p:ph idx="1"/>
          </p:nvPr>
        </p:nvSpPr>
        <p:spPr>
          <a:xfrm>
            <a:off x="838200" y="1690688"/>
            <a:ext cx="10515600" cy="4772602"/>
          </a:xfrm>
        </p:spPr>
        <p:txBody>
          <a:bodyPr>
            <a:normAutofit/>
          </a:bodyPr>
          <a:lstStyle/>
          <a:p>
            <a:pPr marL="0" indent="0">
              <a:buNone/>
            </a:pPr>
            <a:r>
              <a:rPr lang="en-US" sz="3200" dirty="0"/>
              <a:t>T – Temperature</a:t>
            </a:r>
          </a:p>
          <a:p>
            <a:pPr marL="0" indent="0">
              <a:spcBef>
                <a:spcPts val="0"/>
              </a:spcBef>
              <a:buNone/>
            </a:pPr>
            <a:endParaRPr lang="en-US" sz="1600" dirty="0"/>
          </a:p>
          <a:p>
            <a:pPr>
              <a:spcBef>
                <a:spcPts val="0"/>
              </a:spcBef>
            </a:pPr>
            <a:r>
              <a:rPr lang="en-US" sz="3200" dirty="0"/>
              <a:t>What is the temperature </a:t>
            </a:r>
          </a:p>
          <a:p>
            <a:pPr marL="0" indent="0">
              <a:spcBef>
                <a:spcPts val="0"/>
              </a:spcBef>
              <a:buNone/>
            </a:pPr>
            <a:r>
              <a:rPr lang="en-US" sz="3200" dirty="0"/>
              <a:t>   range of the material </a:t>
            </a:r>
          </a:p>
          <a:p>
            <a:pPr marL="0" indent="0">
              <a:spcBef>
                <a:spcPts val="0"/>
              </a:spcBef>
              <a:buNone/>
            </a:pPr>
            <a:r>
              <a:rPr lang="en-US" sz="3200" dirty="0"/>
              <a:t>   conveyed through the hose;</a:t>
            </a:r>
          </a:p>
          <a:p>
            <a:pPr>
              <a:spcBef>
                <a:spcPts val="0"/>
              </a:spcBef>
            </a:pPr>
            <a:r>
              <a:rPr lang="en-US" sz="3200" dirty="0"/>
              <a:t>What are the environmental </a:t>
            </a:r>
          </a:p>
          <a:p>
            <a:pPr marL="0" indent="0">
              <a:spcBef>
                <a:spcPts val="0"/>
              </a:spcBef>
              <a:buNone/>
            </a:pPr>
            <a:r>
              <a:rPr lang="en-US" sz="3200" dirty="0"/>
              <a:t>   conditions under which the </a:t>
            </a:r>
          </a:p>
          <a:p>
            <a:pPr marL="0" indent="0">
              <a:spcBef>
                <a:spcPts val="0"/>
              </a:spcBef>
              <a:buNone/>
            </a:pPr>
            <a:r>
              <a:rPr lang="en-US" sz="3200" dirty="0"/>
              <a:t>   hose will be used</a:t>
            </a:r>
          </a:p>
        </p:txBody>
      </p:sp>
      <p:cxnSp>
        <p:nvCxnSpPr>
          <p:cNvPr id="5" name="Straight Connector 4">
            <a:extLst>
              <a:ext uri="{FF2B5EF4-FFF2-40B4-BE49-F238E27FC236}">
                <a16:creationId xmlns:a16="http://schemas.microsoft.com/office/drawing/2014/main" id="{5D6304BC-D9E0-422C-804F-27D203897E64}"/>
              </a:ext>
            </a:extLst>
          </p:cNvPr>
          <p:cNvCxnSpPr>
            <a:cxnSpLocks/>
          </p:cNvCxnSpPr>
          <p:nvPr/>
        </p:nvCxnSpPr>
        <p:spPr>
          <a:xfrm>
            <a:off x="906011" y="1417739"/>
            <a:ext cx="10335237" cy="0"/>
          </a:xfrm>
          <a:prstGeom prst="line">
            <a:avLst/>
          </a:prstGeom>
          <a:ln w="28575"/>
        </p:spPr>
        <p:style>
          <a:lnRef idx="1">
            <a:schemeClr val="accent4"/>
          </a:lnRef>
          <a:fillRef idx="0">
            <a:schemeClr val="accent4"/>
          </a:fillRef>
          <a:effectRef idx="0">
            <a:schemeClr val="accent4"/>
          </a:effectRef>
          <a:fontRef idx="minor">
            <a:schemeClr val="tx1"/>
          </a:fontRef>
        </p:style>
      </p:cxnSp>
      <p:pic>
        <p:nvPicPr>
          <p:cNvPr id="4" name="Picture 3">
            <a:extLst>
              <a:ext uri="{FF2B5EF4-FFF2-40B4-BE49-F238E27FC236}">
                <a16:creationId xmlns:a16="http://schemas.microsoft.com/office/drawing/2014/main" id="{02E4AC1D-CDCA-44F7-9541-2F5D46806E29}"/>
              </a:ext>
            </a:extLst>
          </p:cNvPr>
          <p:cNvPicPr>
            <a:picLocks noChangeAspect="1"/>
          </p:cNvPicPr>
          <p:nvPr/>
        </p:nvPicPr>
        <p:blipFill>
          <a:blip r:embed="rId3"/>
          <a:stretch>
            <a:fillRect/>
          </a:stretch>
        </p:blipFill>
        <p:spPr>
          <a:xfrm>
            <a:off x="6702018" y="1536838"/>
            <a:ext cx="4456102" cy="5080303"/>
          </a:xfrm>
          <a:prstGeom prst="rect">
            <a:avLst/>
          </a:prstGeom>
        </p:spPr>
      </p:pic>
      <p:cxnSp>
        <p:nvCxnSpPr>
          <p:cNvPr id="6" name="Straight Arrow Connector 5">
            <a:extLst>
              <a:ext uri="{FF2B5EF4-FFF2-40B4-BE49-F238E27FC236}">
                <a16:creationId xmlns:a16="http://schemas.microsoft.com/office/drawing/2014/main" id="{C06FEBDB-2FE3-4DAF-A052-937127B31B84}"/>
              </a:ext>
            </a:extLst>
          </p:cNvPr>
          <p:cNvCxnSpPr>
            <a:cxnSpLocks/>
          </p:cNvCxnSpPr>
          <p:nvPr/>
        </p:nvCxnSpPr>
        <p:spPr>
          <a:xfrm>
            <a:off x="5320145" y="3072679"/>
            <a:ext cx="1233055"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6756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2EC8-5E6A-4D1E-86C1-1BCF5B30CAE1}"/>
              </a:ext>
            </a:extLst>
          </p:cNvPr>
          <p:cNvSpPr>
            <a:spLocks noGrp="1"/>
          </p:cNvSpPr>
          <p:nvPr>
            <p:ph type="title"/>
          </p:nvPr>
        </p:nvSpPr>
        <p:spPr/>
        <p:txBody>
          <a:bodyPr/>
          <a:lstStyle/>
          <a:p>
            <a:r>
              <a:rPr lang="en-US" b="1" dirty="0"/>
              <a:t>HSI Guidelines</a:t>
            </a:r>
          </a:p>
        </p:txBody>
      </p:sp>
      <p:sp>
        <p:nvSpPr>
          <p:cNvPr id="7" name="Content Placeholder 6">
            <a:extLst>
              <a:ext uri="{FF2B5EF4-FFF2-40B4-BE49-F238E27FC236}">
                <a16:creationId xmlns:a16="http://schemas.microsoft.com/office/drawing/2014/main" id="{8AF69D16-4BF5-4C91-9EA3-E770E2731141}"/>
              </a:ext>
            </a:extLst>
          </p:cNvPr>
          <p:cNvSpPr>
            <a:spLocks noGrp="1"/>
          </p:cNvSpPr>
          <p:nvPr>
            <p:ph idx="1"/>
          </p:nvPr>
        </p:nvSpPr>
        <p:spPr>
          <a:xfrm>
            <a:off x="838200" y="1690688"/>
            <a:ext cx="10706100" cy="4772602"/>
          </a:xfrm>
        </p:spPr>
        <p:txBody>
          <a:bodyPr>
            <a:normAutofit/>
          </a:bodyPr>
          <a:lstStyle/>
          <a:p>
            <a:pPr marL="0" indent="0">
              <a:buNone/>
            </a:pPr>
            <a:r>
              <a:rPr lang="en-US" sz="3200" dirty="0"/>
              <a:t>A – Application</a:t>
            </a:r>
          </a:p>
          <a:p>
            <a:pPr marL="0" indent="0">
              <a:spcBef>
                <a:spcPts val="0"/>
              </a:spcBef>
              <a:buNone/>
            </a:pPr>
            <a:endParaRPr lang="en-US" sz="1600" dirty="0"/>
          </a:p>
          <a:p>
            <a:pPr marL="0" indent="0">
              <a:buNone/>
            </a:pPr>
            <a:r>
              <a:rPr lang="en-US" dirty="0"/>
              <a:t>What are the conditions of use:</a:t>
            </a:r>
          </a:p>
          <a:p>
            <a:pPr>
              <a:spcBef>
                <a:spcPts val="0"/>
              </a:spcBef>
            </a:pPr>
            <a:r>
              <a:rPr lang="en-US" dirty="0"/>
              <a:t>configuration/routing, </a:t>
            </a:r>
          </a:p>
          <a:p>
            <a:pPr>
              <a:spcBef>
                <a:spcPts val="0"/>
              </a:spcBef>
            </a:pPr>
            <a:r>
              <a:rPr lang="en-US" dirty="0"/>
              <a:t>intermittent or continuous </a:t>
            </a:r>
          </a:p>
          <a:p>
            <a:pPr marL="0" indent="-457200">
              <a:spcBef>
                <a:spcPts val="0"/>
              </a:spcBef>
              <a:buNone/>
            </a:pPr>
            <a:r>
              <a:rPr lang="en-US" dirty="0"/>
              <a:t>   service, </a:t>
            </a:r>
          </a:p>
          <a:p>
            <a:pPr>
              <a:spcBef>
                <a:spcPts val="0"/>
              </a:spcBef>
            </a:pPr>
            <a:r>
              <a:rPr lang="en-US" dirty="0"/>
              <a:t>indoor and outdoor use, </a:t>
            </a:r>
          </a:p>
          <a:p>
            <a:pPr>
              <a:spcBef>
                <a:spcPts val="0"/>
              </a:spcBef>
            </a:pPr>
            <a:r>
              <a:rPr lang="en-US" dirty="0"/>
              <a:t>unusual mechanical loads, </a:t>
            </a:r>
          </a:p>
          <a:p>
            <a:pPr>
              <a:spcBef>
                <a:spcPts val="0"/>
              </a:spcBef>
            </a:pPr>
            <a:r>
              <a:rPr lang="en-US" dirty="0"/>
              <a:t>excessive abrasion, </a:t>
            </a:r>
          </a:p>
          <a:p>
            <a:pPr>
              <a:spcBef>
                <a:spcPts val="0"/>
              </a:spcBef>
            </a:pPr>
            <a:r>
              <a:rPr lang="en-US" dirty="0"/>
              <a:t>electrical conductivity requirements.</a:t>
            </a:r>
            <a:r>
              <a:rPr lang="en-US" sz="3200" dirty="0"/>
              <a:t>	</a:t>
            </a:r>
          </a:p>
        </p:txBody>
      </p:sp>
      <p:cxnSp>
        <p:nvCxnSpPr>
          <p:cNvPr id="5" name="Straight Connector 4">
            <a:extLst>
              <a:ext uri="{FF2B5EF4-FFF2-40B4-BE49-F238E27FC236}">
                <a16:creationId xmlns:a16="http://schemas.microsoft.com/office/drawing/2014/main" id="{5D6304BC-D9E0-422C-804F-27D203897E64}"/>
              </a:ext>
            </a:extLst>
          </p:cNvPr>
          <p:cNvCxnSpPr>
            <a:cxnSpLocks/>
          </p:cNvCxnSpPr>
          <p:nvPr/>
        </p:nvCxnSpPr>
        <p:spPr>
          <a:xfrm>
            <a:off x="906011" y="1417739"/>
            <a:ext cx="10335237" cy="0"/>
          </a:xfrm>
          <a:prstGeom prst="line">
            <a:avLst/>
          </a:prstGeom>
          <a:ln w="28575"/>
        </p:spPr>
        <p:style>
          <a:lnRef idx="1">
            <a:schemeClr val="accent4"/>
          </a:lnRef>
          <a:fillRef idx="0">
            <a:schemeClr val="accent4"/>
          </a:fillRef>
          <a:effectRef idx="0">
            <a:schemeClr val="accent4"/>
          </a:effectRef>
          <a:fontRef idx="minor">
            <a:schemeClr val="tx1"/>
          </a:fontRef>
        </p:style>
      </p:cxnSp>
      <p:pic>
        <p:nvPicPr>
          <p:cNvPr id="4" name="Picture 3">
            <a:extLst>
              <a:ext uri="{FF2B5EF4-FFF2-40B4-BE49-F238E27FC236}">
                <a16:creationId xmlns:a16="http://schemas.microsoft.com/office/drawing/2014/main" id="{02E4AC1D-CDCA-44F7-9541-2F5D46806E29}"/>
              </a:ext>
            </a:extLst>
          </p:cNvPr>
          <p:cNvPicPr>
            <a:picLocks noChangeAspect="1"/>
          </p:cNvPicPr>
          <p:nvPr/>
        </p:nvPicPr>
        <p:blipFill>
          <a:blip r:embed="rId3"/>
          <a:stretch>
            <a:fillRect/>
          </a:stretch>
        </p:blipFill>
        <p:spPr>
          <a:xfrm>
            <a:off x="7088198" y="1536838"/>
            <a:ext cx="4456102" cy="5080303"/>
          </a:xfrm>
          <a:prstGeom prst="rect">
            <a:avLst/>
          </a:prstGeom>
        </p:spPr>
      </p:pic>
      <p:pic>
        <p:nvPicPr>
          <p:cNvPr id="3" name="Picture 2">
            <a:extLst>
              <a:ext uri="{FF2B5EF4-FFF2-40B4-BE49-F238E27FC236}">
                <a16:creationId xmlns:a16="http://schemas.microsoft.com/office/drawing/2014/main" id="{16045D84-A13B-410C-8B6B-DED8B8254FF0}"/>
              </a:ext>
            </a:extLst>
          </p:cNvPr>
          <p:cNvPicPr>
            <a:picLocks noChangeAspect="1"/>
          </p:cNvPicPr>
          <p:nvPr/>
        </p:nvPicPr>
        <p:blipFill>
          <a:blip r:embed="rId4"/>
          <a:stretch>
            <a:fillRect/>
          </a:stretch>
        </p:blipFill>
        <p:spPr>
          <a:xfrm>
            <a:off x="5766082" y="3429000"/>
            <a:ext cx="1329043" cy="188992"/>
          </a:xfrm>
          <a:prstGeom prst="rect">
            <a:avLst/>
          </a:prstGeom>
        </p:spPr>
      </p:pic>
    </p:spTree>
    <p:extLst>
      <p:ext uri="{BB962C8B-B14F-4D97-AF65-F5344CB8AC3E}">
        <p14:creationId xmlns:p14="http://schemas.microsoft.com/office/powerpoint/2010/main" val="3418237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2EC8-5E6A-4D1E-86C1-1BCF5B30CAE1}"/>
              </a:ext>
            </a:extLst>
          </p:cNvPr>
          <p:cNvSpPr>
            <a:spLocks noGrp="1"/>
          </p:cNvSpPr>
          <p:nvPr>
            <p:ph type="title"/>
          </p:nvPr>
        </p:nvSpPr>
        <p:spPr/>
        <p:txBody>
          <a:bodyPr/>
          <a:lstStyle/>
          <a:p>
            <a:r>
              <a:rPr lang="en-US" b="1" dirty="0"/>
              <a:t>HSI Guidelines</a:t>
            </a:r>
          </a:p>
        </p:txBody>
      </p:sp>
      <p:sp>
        <p:nvSpPr>
          <p:cNvPr id="7" name="Content Placeholder 6">
            <a:extLst>
              <a:ext uri="{FF2B5EF4-FFF2-40B4-BE49-F238E27FC236}">
                <a16:creationId xmlns:a16="http://schemas.microsoft.com/office/drawing/2014/main" id="{8AF69D16-4BF5-4C91-9EA3-E770E2731141}"/>
              </a:ext>
            </a:extLst>
          </p:cNvPr>
          <p:cNvSpPr>
            <a:spLocks noGrp="1"/>
          </p:cNvSpPr>
          <p:nvPr>
            <p:ph idx="1"/>
          </p:nvPr>
        </p:nvSpPr>
        <p:spPr>
          <a:xfrm>
            <a:off x="838200" y="1690688"/>
            <a:ext cx="10515600" cy="4772602"/>
          </a:xfrm>
        </p:spPr>
        <p:txBody>
          <a:bodyPr>
            <a:normAutofit fontScale="55000" lnSpcReduction="20000"/>
          </a:bodyPr>
          <a:lstStyle/>
          <a:p>
            <a:pPr marL="0" indent="0">
              <a:buNone/>
            </a:pPr>
            <a:r>
              <a:rPr lang="en-US" sz="5800" dirty="0"/>
              <a:t>M – Media/Material</a:t>
            </a:r>
          </a:p>
          <a:p>
            <a:pPr marL="0" indent="0">
              <a:spcBef>
                <a:spcPts val="0"/>
              </a:spcBef>
              <a:buNone/>
            </a:pPr>
            <a:endParaRPr lang="en-US" sz="1700" dirty="0"/>
          </a:p>
          <a:p>
            <a:pPr marL="0" indent="0">
              <a:spcBef>
                <a:spcPts val="0"/>
              </a:spcBef>
              <a:buNone/>
            </a:pPr>
            <a:endParaRPr lang="en-US" sz="1700" dirty="0"/>
          </a:p>
          <a:p>
            <a:pPr>
              <a:lnSpc>
                <a:spcPct val="120000"/>
              </a:lnSpc>
              <a:spcBef>
                <a:spcPts val="0"/>
              </a:spcBef>
            </a:pPr>
            <a:r>
              <a:rPr lang="en-US" sz="4500" dirty="0"/>
              <a:t>What media/material is being </a:t>
            </a:r>
          </a:p>
          <a:p>
            <a:pPr marL="0" indent="0">
              <a:lnSpc>
                <a:spcPct val="120000"/>
              </a:lnSpc>
              <a:spcBef>
                <a:spcPts val="0"/>
              </a:spcBef>
              <a:buNone/>
            </a:pPr>
            <a:r>
              <a:rPr lang="en-US" sz="4500" dirty="0"/>
              <a:t>   conveyed: </a:t>
            </a:r>
          </a:p>
          <a:p>
            <a:pPr lvl="1">
              <a:lnSpc>
                <a:spcPct val="120000"/>
              </a:lnSpc>
              <a:spcBef>
                <a:spcPts val="0"/>
              </a:spcBef>
            </a:pPr>
            <a:r>
              <a:rPr lang="en-US" sz="4500" dirty="0"/>
              <a:t>Type (MSDS/SDS)</a:t>
            </a:r>
          </a:p>
          <a:p>
            <a:pPr lvl="1">
              <a:lnSpc>
                <a:spcPct val="120000"/>
              </a:lnSpc>
              <a:spcBef>
                <a:spcPts val="0"/>
              </a:spcBef>
            </a:pPr>
            <a:r>
              <a:rPr lang="en-US" sz="4500" dirty="0"/>
              <a:t>Concentration </a:t>
            </a:r>
          </a:p>
          <a:p>
            <a:pPr lvl="1">
              <a:lnSpc>
                <a:spcPct val="120000"/>
              </a:lnSpc>
              <a:spcBef>
                <a:spcPts val="0"/>
              </a:spcBef>
            </a:pPr>
            <a:r>
              <a:rPr lang="en-US" sz="4500" dirty="0"/>
              <a:t>Velocity</a:t>
            </a:r>
          </a:p>
          <a:p>
            <a:pPr lvl="1">
              <a:lnSpc>
                <a:spcPct val="120000"/>
              </a:lnSpc>
              <a:spcBef>
                <a:spcPts val="0"/>
              </a:spcBef>
            </a:pPr>
            <a:r>
              <a:rPr lang="en-US" sz="4500" dirty="0"/>
              <a:t>Flow Rate</a:t>
            </a:r>
          </a:p>
          <a:p>
            <a:pPr lvl="1">
              <a:lnSpc>
                <a:spcPct val="120000"/>
              </a:lnSpc>
              <a:spcBef>
                <a:spcPts val="0"/>
              </a:spcBef>
            </a:pPr>
            <a:r>
              <a:rPr lang="en-US" sz="4500" dirty="0"/>
              <a:t>Weight of Media</a:t>
            </a:r>
          </a:p>
          <a:p>
            <a:pPr>
              <a:lnSpc>
                <a:spcPct val="120000"/>
              </a:lnSpc>
              <a:spcBef>
                <a:spcPts val="0"/>
              </a:spcBef>
            </a:pPr>
            <a:r>
              <a:rPr lang="en-US" sz="4500" dirty="0"/>
              <a:t>Proper liner material </a:t>
            </a:r>
          </a:p>
          <a:p>
            <a:pPr>
              <a:lnSpc>
                <a:spcPct val="120000"/>
              </a:lnSpc>
              <a:spcBef>
                <a:spcPts val="0"/>
              </a:spcBef>
            </a:pPr>
            <a:r>
              <a:rPr lang="en-US" sz="4500" dirty="0"/>
              <a:t>Special hose cover requirements </a:t>
            </a:r>
          </a:p>
          <a:p>
            <a:pPr marL="0" indent="0">
              <a:spcBef>
                <a:spcPts val="0"/>
              </a:spcBef>
              <a:buNone/>
            </a:pPr>
            <a:endParaRPr lang="en-US" sz="3200" dirty="0"/>
          </a:p>
          <a:p>
            <a:pPr marL="0" indent="0">
              <a:spcBef>
                <a:spcPts val="0"/>
              </a:spcBef>
              <a:buNone/>
            </a:pPr>
            <a:r>
              <a:rPr lang="en-US" sz="3200" dirty="0"/>
              <a:t>  </a:t>
            </a:r>
          </a:p>
          <a:p>
            <a:pPr marL="0" indent="0">
              <a:buNone/>
            </a:pPr>
            <a:r>
              <a:rPr lang="en-US" sz="3200" dirty="0"/>
              <a:t>	</a:t>
            </a:r>
          </a:p>
        </p:txBody>
      </p:sp>
      <p:cxnSp>
        <p:nvCxnSpPr>
          <p:cNvPr id="5" name="Straight Connector 4">
            <a:extLst>
              <a:ext uri="{FF2B5EF4-FFF2-40B4-BE49-F238E27FC236}">
                <a16:creationId xmlns:a16="http://schemas.microsoft.com/office/drawing/2014/main" id="{5D6304BC-D9E0-422C-804F-27D203897E64}"/>
              </a:ext>
            </a:extLst>
          </p:cNvPr>
          <p:cNvCxnSpPr>
            <a:cxnSpLocks/>
          </p:cNvCxnSpPr>
          <p:nvPr/>
        </p:nvCxnSpPr>
        <p:spPr>
          <a:xfrm>
            <a:off x="906011" y="1417739"/>
            <a:ext cx="10335237" cy="0"/>
          </a:xfrm>
          <a:prstGeom prst="line">
            <a:avLst/>
          </a:prstGeom>
          <a:ln w="28575"/>
        </p:spPr>
        <p:style>
          <a:lnRef idx="1">
            <a:schemeClr val="accent4"/>
          </a:lnRef>
          <a:fillRef idx="0">
            <a:schemeClr val="accent4"/>
          </a:fillRef>
          <a:effectRef idx="0">
            <a:schemeClr val="accent4"/>
          </a:effectRef>
          <a:fontRef idx="minor">
            <a:schemeClr val="tx1"/>
          </a:fontRef>
        </p:style>
      </p:cxnSp>
      <p:pic>
        <p:nvPicPr>
          <p:cNvPr id="4" name="Picture 3">
            <a:extLst>
              <a:ext uri="{FF2B5EF4-FFF2-40B4-BE49-F238E27FC236}">
                <a16:creationId xmlns:a16="http://schemas.microsoft.com/office/drawing/2014/main" id="{02E4AC1D-CDCA-44F7-9541-2F5D46806E29}"/>
              </a:ext>
            </a:extLst>
          </p:cNvPr>
          <p:cNvPicPr>
            <a:picLocks noChangeAspect="1"/>
          </p:cNvPicPr>
          <p:nvPr/>
        </p:nvPicPr>
        <p:blipFill>
          <a:blip r:embed="rId3"/>
          <a:stretch>
            <a:fillRect/>
          </a:stretch>
        </p:blipFill>
        <p:spPr>
          <a:xfrm>
            <a:off x="6702018" y="1536838"/>
            <a:ext cx="4456102" cy="5080303"/>
          </a:xfrm>
          <a:prstGeom prst="rect">
            <a:avLst/>
          </a:prstGeom>
        </p:spPr>
      </p:pic>
      <p:pic>
        <p:nvPicPr>
          <p:cNvPr id="3" name="Picture 2">
            <a:extLst>
              <a:ext uri="{FF2B5EF4-FFF2-40B4-BE49-F238E27FC236}">
                <a16:creationId xmlns:a16="http://schemas.microsoft.com/office/drawing/2014/main" id="{4C5DF206-715A-46E2-B9B8-AC94D9B47C99}"/>
              </a:ext>
            </a:extLst>
          </p:cNvPr>
          <p:cNvPicPr>
            <a:picLocks noChangeAspect="1"/>
          </p:cNvPicPr>
          <p:nvPr/>
        </p:nvPicPr>
        <p:blipFill>
          <a:blip r:embed="rId4"/>
          <a:stretch>
            <a:fillRect/>
          </a:stretch>
        </p:blipFill>
        <p:spPr>
          <a:xfrm>
            <a:off x="5409107" y="3887997"/>
            <a:ext cx="1329043" cy="188992"/>
          </a:xfrm>
          <a:prstGeom prst="rect">
            <a:avLst/>
          </a:prstGeom>
        </p:spPr>
      </p:pic>
    </p:spTree>
    <p:extLst>
      <p:ext uri="{BB962C8B-B14F-4D97-AF65-F5344CB8AC3E}">
        <p14:creationId xmlns:p14="http://schemas.microsoft.com/office/powerpoint/2010/main" val="2301679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2EC8-5E6A-4D1E-86C1-1BCF5B30CAE1}"/>
              </a:ext>
            </a:extLst>
          </p:cNvPr>
          <p:cNvSpPr>
            <a:spLocks noGrp="1"/>
          </p:cNvSpPr>
          <p:nvPr>
            <p:ph type="title"/>
          </p:nvPr>
        </p:nvSpPr>
        <p:spPr/>
        <p:txBody>
          <a:bodyPr/>
          <a:lstStyle/>
          <a:p>
            <a:r>
              <a:rPr lang="en-US" b="1" dirty="0"/>
              <a:t>HSI Guidelines</a:t>
            </a:r>
          </a:p>
        </p:txBody>
      </p:sp>
      <p:sp>
        <p:nvSpPr>
          <p:cNvPr id="7" name="Content Placeholder 6">
            <a:extLst>
              <a:ext uri="{FF2B5EF4-FFF2-40B4-BE49-F238E27FC236}">
                <a16:creationId xmlns:a16="http://schemas.microsoft.com/office/drawing/2014/main" id="{8AF69D16-4BF5-4C91-9EA3-E770E2731141}"/>
              </a:ext>
            </a:extLst>
          </p:cNvPr>
          <p:cNvSpPr>
            <a:spLocks noGrp="1"/>
          </p:cNvSpPr>
          <p:nvPr>
            <p:ph idx="1"/>
          </p:nvPr>
        </p:nvSpPr>
        <p:spPr>
          <a:xfrm>
            <a:off x="838200" y="1690688"/>
            <a:ext cx="10515600" cy="4772602"/>
          </a:xfrm>
        </p:spPr>
        <p:txBody>
          <a:bodyPr>
            <a:normAutofit/>
          </a:bodyPr>
          <a:lstStyle/>
          <a:p>
            <a:pPr marL="0" indent="0">
              <a:lnSpc>
                <a:spcPct val="100000"/>
              </a:lnSpc>
              <a:buNone/>
            </a:pPr>
            <a:r>
              <a:rPr lang="en-US" sz="3200" dirty="0"/>
              <a:t>P – Pressure (PSI)</a:t>
            </a:r>
          </a:p>
          <a:p>
            <a:pPr marL="0" indent="0">
              <a:lnSpc>
                <a:spcPct val="100000"/>
              </a:lnSpc>
              <a:buNone/>
            </a:pPr>
            <a:endParaRPr lang="en-US" sz="900" dirty="0"/>
          </a:p>
          <a:p>
            <a:pPr marL="0" indent="0">
              <a:lnSpc>
                <a:spcPct val="100000"/>
              </a:lnSpc>
              <a:spcBef>
                <a:spcPts val="0"/>
              </a:spcBef>
              <a:buNone/>
            </a:pPr>
            <a:r>
              <a:rPr lang="en-US" sz="3200" dirty="0"/>
              <a:t>to which the assembly will be </a:t>
            </a:r>
          </a:p>
          <a:p>
            <a:pPr marL="0" indent="0">
              <a:spcBef>
                <a:spcPts val="0"/>
              </a:spcBef>
              <a:buNone/>
            </a:pPr>
            <a:r>
              <a:rPr lang="en-US" sz="3200" dirty="0"/>
              <a:t>exposed, including system </a:t>
            </a:r>
          </a:p>
          <a:p>
            <a:pPr marL="0" indent="0">
              <a:spcBef>
                <a:spcPts val="0"/>
              </a:spcBef>
              <a:buNone/>
            </a:pPr>
            <a:r>
              <a:rPr lang="en-US" sz="3200" dirty="0"/>
              <a:t>pressure, pressure spikes (highest</a:t>
            </a:r>
          </a:p>
          <a:p>
            <a:pPr marL="0" indent="0">
              <a:spcBef>
                <a:spcPts val="0"/>
              </a:spcBef>
              <a:buNone/>
            </a:pPr>
            <a:r>
              <a:rPr lang="en-US" sz="3200" dirty="0"/>
              <a:t>operating pressure) and vacuum </a:t>
            </a:r>
          </a:p>
          <a:p>
            <a:pPr marL="0" indent="0">
              <a:spcBef>
                <a:spcPts val="0"/>
              </a:spcBef>
              <a:buNone/>
            </a:pPr>
            <a:r>
              <a:rPr lang="en-US" sz="3200" dirty="0"/>
              <a:t>considerations</a:t>
            </a:r>
          </a:p>
          <a:p>
            <a:pPr marL="0" indent="0">
              <a:spcBef>
                <a:spcPts val="0"/>
              </a:spcBef>
              <a:buNone/>
            </a:pPr>
            <a:endParaRPr lang="en-US" sz="900" dirty="0"/>
          </a:p>
          <a:p>
            <a:pPr marL="0" indent="0">
              <a:spcBef>
                <a:spcPts val="0"/>
              </a:spcBef>
              <a:buNone/>
            </a:pPr>
            <a:r>
              <a:rPr lang="en-US" sz="3200"/>
              <a:t>Specify </a:t>
            </a:r>
            <a:r>
              <a:rPr lang="en-US" sz="3200" dirty="0"/>
              <a:t>pressure type:</a:t>
            </a:r>
          </a:p>
          <a:p>
            <a:pPr>
              <a:spcBef>
                <a:spcPts val="0"/>
              </a:spcBef>
            </a:pPr>
            <a:r>
              <a:rPr lang="en-US" sz="3200" dirty="0"/>
              <a:t>Positive (psi)</a:t>
            </a:r>
          </a:p>
          <a:p>
            <a:pPr>
              <a:spcBef>
                <a:spcPts val="0"/>
              </a:spcBef>
            </a:pPr>
            <a:r>
              <a:rPr lang="en-US" sz="3200" dirty="0"/>
              <a:t>Negative (InHg or inches </a:t>
            </a:r>
            <a:r>
              <a:rPr lang="en-US" sz="3200" dirty="0" err="1"/>
              <a:t>wg</a:t>
            </a:r>
            <a:r>
              <a:rPr lang="en-US" sz="3200" dirty="0"/>
              <a:t>)</a:t>
            </a:r>
          </a:p>
        </p:txBody>
      </p:sp>
      <p:cxnSp>
        <p:nvCxnSpPr>
          <p:cNvPr id="5" name="Straight Connector 4">
            <a:extLst>
              <a:ext uri="{FF2B5EF4-FFF2-40B4-BE49-F238E27FC236}">
                <a16:creationId xmlns:a16="http://schemas.microsoft.com/office/drawing/2014/main" id="{5D6304BC-D9E0-422C-804F-27D203897E64}"/>
              </a:ext>
            </a:extLst>
          </p:cNvPr>
          <p:cNvCxnSpPr>
            <a:cxnSpLocks/>
          </p:cNvCxnSpPr>
          <p:nvPr/>
        </p:nvCxnSpPr>
        <p:spPr>
          <a:xfrm>
            <a:off x="906011" y="1417739"/>
            <a:ext cx="10335237" cy="0"/>
          </a:xfrm>
          <a:prstGeom prst="line">
            <a:avLst/>
          </a:prstGeom>
          <a:ln w="28575"/>
        </p:spPr>
        <p:style>
          <a:lnRef idx="1">
            <a:schemeClr val="accent4"/>
          </a:lnRef>
          <a:fillRef idx="0">
            <a:schemeClr val="accent4"/>
          </a:fillRef>
          <a:effectRef idx="0">
            <a:schemeClr val="accent4"/>
          </a:effectRef>
          <a:fontRef idx="minor">
            <a:schemeClr val="tx1"/>
          </a:fontRef>
        </p:style>
      </p:cxnSp>
      <p:pic>
        <p:nvPicPr>
          <p:cNvPr id="4" name="Picture 3">
            <a:extLst>
              <a:ext uri="{FF2B5EF4-FFF2-40B4-BE49-F238E27FC236}">
                <a16:creationId xmlns:a16="http://schemas.microsoft.com/office/drawing/2014/main" id="{02E4AC1D-CDCA-44F7-9541-2F5D46806E29}"/>
              </a:ext>
            </a:extLst>
          </p:cNvPr>
          <p:cNvPicPr>
            <a:picLocks noChangeAspect="1"/>
          </p:cNvPicPr>
          <p:nvPr/>
        </p:nvPicPr>
        <p:blipFill>
          <a:blip r:embed="rId3"/>
          <a:stretch>
            <a:fillRect/>
          </a:stretch>
        </p:blipFill>
        <p:spPr>
          <a:xfrm>
            <a:off x="6897698" y="1536837"/>
            <a:ext cx="4456102" cy="5080303"/>
          </a:xfrm>
          <a:prstGeom prst="rect">
            <a:avLst/>
          </a:prstGeom>
        </p:spPr>
      </p:pic>
      <p:pic>
        <p:nvPicPr>
          <p:cNvPr id="6" name="Picture 5">
            <a:extLst>
              <a:ext uri="{FF2B5EF4-FFF2-40B4-BE49-F238E27FC236}">
                <a16:creationId xmlns:a16="http://schemas.microsoft.com/office/drawing/2014/main" id="{9AD238C3-05CF-4A0E-80CB-1BB31013378E}"/>
              </a:ext>
            </a:extLst>
          </p:cNvPr>
          <p:cNvPicPr>
            <a:picLocks noChangeAspect="1"/>
          </p:cNvPicPr>
          <p:nvPr/>
        </p:nvPicPr>
        <p:blipFill>
          <a:blip r:embed="rId4"/>
          <a:stretch>
            <a:fillRect/>
          </a:stretch>
        </p:blipFill>
        <p:spPr>
          <a:xfrm>
            <a:off x="5372975" y="4561609"/>
            <a:ext cx="1329043" cy="188992"/>
          </a:xfrm>
          <a:prstGeom prst="rect">
            <a:avLst/>
          </a:prstGeom>
        </p:spPr>
      </p:pic>
    </p:spTree>
    <p:extLst>
      <p:ext uri="{BB962C8B-B14F-4D97-AF65-F5344CB8AC3E}">
        <p14:creationId xmlns:p14="http://schemas.microsoft.com/office/powerpoint/2010/main" val="2771611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2EC8-5E6A-4D1E-86C1-1BCF5B30CAE1}"/>
              </a:ext>
            </a:extLst>
          </p:cNvPr>
          <p:cNvSpPr>
            <a:spLocks noGrp="1"/>
          </p:cNvSpPr>
          <p:nvPr>
            <p:ph type="title"/>
          </p:nvPr>
        </p:nvSpPr>
        <p:spPr/>
        <p:txBody>
          <a:bodyPr/>
          <a:lstStyle/>
          <a:p>
            <a:r>
              <a:rPr lang="en-US" b="1" dirty="0"/>
              <a:t>HSI Guidelines</a:t>
            </a:r>
          </a:p>
        </p:txBody>
      </p:sp>
      <p:sp>
        <p:nvSpPr>
          <p:cNvPr id="7" name="Content Placeholder 6">
            <a:extLst>
              <a:ext uri="{FF2B5EF4-FFF2-40B4-BE49-F238E27FC236}">
                <a16:creationId xmlns:a16="http://schemas.microsoft.com/office/drawing/2014/main" id="{8AF69D16-4BF5-4C91-9EA3-E770E2731141}"/>
              </a:ext>
            </a:extLst>
          </p:cNvPr>
          <p:cNvSpPr>
            <a:spLocks noGrp="1"/>
          </p:cNvSpPr>
          <p:nvPr>
            <p:ph idx="1"/>
          </p:nvPr>
        </p:nvSpPr>
        <p:spPr>
          <a:xfrm>
            <a:off x="838200" y="1690688"/>
            <a:ext cx="10515600" cy="4772602"/>
          </a:xfrm>
        </p:spPr>
        <p:txBody>
          <a:bodyPr>
            <a:normAutofit/>
          </a:bodyPr>
          <a:lstStyle/>
          <a:p>
            <a:pPr marL="0" indent="0">
              <a:buNone/>
            </a:pPr>
            <a:r>
              <a:rPr lang="en-US" sz="3200" dirty="0"/>
              <a:t>E – Ends</a:t>
            </a:r>
          </a:p>
          <a:p>
            <a:pPr marL="0" indent="0">
              <a:spcBef>
                <a:spcPts val="0"/>
              </a:spcBef>
              <a:buNone/>
            </a:pPr>
            <a:endParaRPr lang="en-US" sz="1600" dirty="0"/>
          </a:p>
          <a:p>
            <a:pPr>
              <a:spcBef>
                <a:spcPts val="0"/>
              </a:spcBef>
            </a:pPr>
            <a:r>
              <a:rPr lang="en-US" sz="3200" dirty="0"/>
              <a:t>Fitting style &amp; type</a:t>
            </a:r>
          </a:p>
          <a:p>
            <a:pPr>
              <a:spcBef>
                <a:spcPts val="0"/>
              </a:spcBef>
            </a:pPr>
            <a:r>
              <a:rPr lang="en-US" sz="3200" dirty="0"/>
              <a:t>Orientation </a:t>
            </a:r>
          </a:p>
          <a:p>
            <a:pPr lvl="1">
              <a:spcBef>
                <a:spcPts val="0"/>
              </a:spcBef>
            </a:pPr>
            <a:r>
              <a:rPr lang="en-US" dirty="0"/>
              <a:t>Requirement for unique angles</a:t>
            </a:r>
          </a:p>
          <a:p>
            <a:pPr>
              <a:spcBef>
                <a:spcPts val="0"/>
              </a:spcBef>
            </a:pPr>
            <a:r>
              <a:rPr lang="en-US" sz="3200" dirty="0"/>
              <a:t>Proper attachment method</a:t>
            </a:r>
          </a:p>
          <a:p>
            <a:pPr lvl="1">
              <a:spcBef>
                <a:spcPts val="0"/>
              </a:spcBef>
            </a:pPr>
            <a:r>
              <a:rPr lang="en-US" sz="2800" dirty="0"/>
              <a:t>Crimping</a:t>
            </a:r>
          </a:p>
          <a:p>
            <a:pPr lvl="1">
              <a:spcBef>
                <a:spcPts val="0"/>
              </a:spcBef>
            </a:pPr>
            <a:r>
              <a:rPr lang="en-US" sz="2800" dirty="0"/>
              <a:t>Band clamps</a:t>
            </a:r>
          </a:p>
          <a:p>
            <a:pPr lvl="1">
              <a:spcBef>
                <a:spcPts val="0"/>
              </a:spcBef>
            </a:pPr>
            <a:r>
              <a:rPr lang="en-US" sz="2800" dirty="0"/>
              <a:t>Field-attachable</a:t>
            </a:r>
          </a:p>
          <a:p>
            <a:pPr marL="0" indent="0">
              <a:buNone/>
            </a:pPr>
            <a:endParaRPr lang="en-US" sz="3200" dirty="0"/>
          </a:p>
        </p:txBody>
      </p:sp>
      <p:cxnSp>
        <p:nvCxnSpPr>
          <p:cNvPr id="5" name="Straight Connector 4">
            <a:extLst>
              <a:ext uri="{FF2B5EF4-FFF2-40B4-BE49-F238E27FC236}">
                <a16:creationId xmlns:a16="http://schemas.microsoft.com/office/drawing/2014/main" id="{5D6304BC-D9E0-422C-804F-27D203897E64}"/>
              </a:ext>
            </a:extLst>
          </p:cNvPr>
          <p:cNvCxnSpPr>
            <a:cxnSpLocks/>
          </p:cNvCxnSpPr>
          <p:nvPr/>
        </p:nvCxnSpPr>
        <p:spPr>
          <a:xfrm>
            <a:off x="906011" y="1417739"/>
            <a:ext cx="10335237" cy="0"/>
          </a:xfrm>
          <a:prstGeom prst="line">
            <a:avLst/>
          </a:prstGeom>
          <a:ln w="28575"/>
        </p:spPr>
        <p:style>
          <a:lnRef idx="1">
            <a:schemeClr val="accent4"/>
          </a:lnRef>
          <a:fillRef idx="0">
            <a:schemeClr val="accent4"/>
          </a:fillRef>
          <a:effectRef idx="0">
            <a:schemeClr val="accent4"/>
          </a:effectRef>
          <a:fontRef idx="minor">
            <a:schemeClr val="tx1"/>
          </a:fontRef>
        </p:style>
      </p:cxnSp>
      <p:pic>
        <p:nvPicPr>
          <p:cNvPr id="4" name="Picture 3">
            <a:extLst>
              <a:ext uri="{FF2B5EF4-FFF2-40B4-BE49-F238E27FC236}">
                <a16:creationId xmlns:a16="http://schemas.microsoft.com/office/drawing/2014/main" id="{02E4AC1D-CDCA-44F7-9541-2F5D46806E29}"/>
              </a:ext>
            </a:extLst>
          </p:cNvPr>
          <p:cNvPicPr>
            <a:picLocks noChangeAspect="1"/>
          </p:cNvPicPr>
          <p:nvPr/>
        </p:nvPicPr>
        <p:blipFill>
          <a:blip r:embed="rId3"/>
          <a:stretch>
            <a:fillRect/>
          </a:stretch>
        </p:blipFill>
        <p:spPr>
          <a:xfrm>
            <a:off x="6702018" y="1536838"/>
            <a:ext cx="4456102" cy="5080303"/>
          </a:xfrm>
          <a:prstGeom prst="rect">
            <a:avLst/>
          </a:prstGeom>
        </p:spPr>
      </p:pic>
      <p:pic>
        <p:nvPicPr>
          <p:cNvPr id="6" name="Picture 5">
            <a:extLst>
              <a:ext uri="{FF2B5EF4-FFF2-40B4-BE49-F238E27FC236}">
                <a16:creationId xmlns:a16="http://schemas.microsoft.com/office/drawing/2014/main" id="{CF2219F3-C7C8-4401-B1A5-B35A26108AF6}"/>
              </a:ext>
            </a:extLst>
          </p:cNvPr>
          <p:cNvPicPr>
            <a:picLocks noChangeAspect="1"/>
          </p:cNvPicPr>
          <p:nvPr/>
        </p:nvPicPr>
        <p:blipFill>
          <a:blip r:embed="rId4"/>
          <a:stretch>
            <a:fillRect/>
          </a:stretch>
        </p:blipFill>
        <p:spPr>
          <a:xfrm>
            <a:off x="5300238" y="5251269"/>
            <a:ext cx="1329043" cy="188992"/>
          </a:xfrm>
          <a:prstGeom prst="rect">
            <a:avLst/>
          </a:prstGeom>
        </p:spPr>
      </p:pic>
    </p:spTree>
    <p:extLst>
      <p:ext uri="{BB962C8B-B14F-4D97-AF65-F5344CB8AC3E}">
        <p14:creationId xmlns:p14="http://schemas.microsoft.com/office/powerpoint/2010/main" val="2449134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2EC8-5E6A-4D1E-86C1-1BCF5B30CAE1}"/>
              </a:ext>
            </a:extLst>
          </p:cNvPr>
          <p:cNvSpPr>
            <a:spLocks noGrp="1"/>
          </p:cNvSpPr>
          <p:nvPr>
            <p:ph type="title"/>
          </p:nvPr>
        </p:nvSpPr>
        <p:spPr/>
        <p:txBody>
          <a:bodyPr/>
          <a:lstStyle/>
          <a:p>
            <a:r>
              <a:rPr lang="en-US" b="1" dirty="0"/>
              <a:t>HSI Guidelines</a:t>
            </a:r>
          </a:p>
        </p:txBody>
      </p:sp>
      <p:sp>
        <p:nvSpPr>
          <p:cNvPr id="7" name="Content Placeholder 6">
            <a:extLst>
              <a:ext uri="{FF2B5EF4-FFF2-40B4-BE49-F238E27FC236}">
                <a16:creationId xmlns:a16="http://schemas.microsoft.com/office/drawing/2014/main" id="{8AF69D16-4BF5-4C91-9EA3-E770E2731141}"/>
              </a:ext>
            </a:extLst>
          </p:cNvPr>
          <p:cNvSpPr>
            <a:spLocks noGrp="1"/>
          </p:cNvSpPr>
          <p:nvPr>
            <p:ph idx="1"/>
          </p:nvPr>
        </p:nvSpPr>
        <p:spPr>
          <a:xfrm>
            <a:off x="838200" y="1690688"/>
            <a:ext cx="10515600" cy="4772602"/>
          </a:xfrm>
        </p:spPr>
        <p:txBody>
          <a:bodyPr>
            <a:normAutofit/>
          </a:bodyPr>
          <a:lstStyle/>
          <a:p>
            <a:pPr marL="0" indent="0">
              <a:buNone/>
            </a:pPr>
            <a:r>
              <a:rPr lang="en-US" sz="3200" dirty="0"/>
              <a:t>D – Delivery</a:t>
            </a:r>
          </a:p>
          <a:p>
            <a:pPr marL="0" indent="0">
              <a:spcBef>
                <a:spcPts val="0"/>
              </a:spcBef>
              <a:buNone/>
            </a:pPr>
            <a:endParaRPr lang="en-US" sz="1600" dirty="0"/>
          </a:p>
          <a:p>
            <a:pPr marL="0" indent="0">
              <a:buNone/>
            </a:pPr>
            <a:r>
              <a:rPr lang="en-US" sz="3200" dirty="0"/>
              <a:t>Special Requirements: </a:t>
            </a:r>
          </a:p>
          <a:p>
            <a:r>
              <a:rPr lang="en-US" sz="3200" dirty="0"/>
              <a:t>testing, </a:t>
            </a:r>
          </a:p>
          <a:p>
            <a:r>
              <a:rPr lang="en-US" sz="3200" dirty="0"/>
              <a:t>shipping,</a:t>
            </a:r>
          </a:p>
          <a:p>
            <a:r>
              <a:rPr lang="en-US" sz="3200" dirty="0"/>
              <a:t>packaging, or</a:t>
            </a:r>
          </a:p>
          <a:p>
            <a:r>
              <a:rPr lang="en-US" sz="3200" dirty="0"/>
              <a:t>tagging.</a:t>
            </a:r>
          </a:p>
          <a:p>
            <a:pPr marL="0" indent="0">
              <a:buNone/>
            </a:pPr>
            <a:endParaRPr lang="en-US" sz="3200" dirty="0"/>
          </a:p>
          <a:p>
            <a:pPr marL="0" indent="0">
              <a:buNone/>
            </a:pPr>
            <a:endParaRPr lang="en-US" sz="3200" dirty="0"/>
          </a:p>
        </p:txBody>
      </p:sp>
      <p:cxnSp>
        <p:nvCxnSpPr>
          <p:cNvPr id="5" name="Straight Connector 4">
            <a:extLst>
              <a:ext uri="{FF2B5EF4-FFF2-40B4-BE49-F238E27FC236}">
                <a16:creationId xmlns:a16="http://schemas.microsoft.com/office/drawing/2014/main" id="{5D6304BC-D9E0-422C-804F-27D203897E64}"/>
              </a:ext>
            </a:extLst>
          </p:cNvPr>
          <p:cNvCxnSpPr>
            <a:cxnSpLocks/>
          </p:cNvCxnSpPr>
          <p:nvPr/>
        </p:nvCxnSpPr>
        <p:spPr>
          <a:xfrm>
            <a:off x="906011" y="1417739"/>
            <a:ext cx="10335237" cy="0"/>
          </a:xfrm>
          <a:prstGeom prst="line">
            <a:avLst/>
          </a:prstGeom>
          <a:ln w="28575"/>
        </p:spPr>
        <p:style>
          <a:lnRef idx="1">
            <a:schemeClr val="accent4"/>
          </a:lnRef>
          <a:fillRef idx="0">
            <a:schemeClr val="accent4"/>
          </a:fillRef>
          <a:effectRef idx="0">
            <a:schemeClr val="accent4"/>
          </a:effectRef>
          <a:fontRef idx="minor">
            <a:schemeClr val="tx1"/>
          </a:fontRef>
        </p:style>
      </p:cxnSp>
      <p:pic>
        <p:nvPicPr>
          <p:cNvPr id="4" name="Picture 3">
            <a:extLst>
              <a:ext uri="{FF2B5EF4-FFF2-40B4-BE49-F238E27FC236}">
                <a16:creationId xmlns:a16="http://schemas.microsoft.com/office/drawing/2014/main" id="{02E4AC1D-CDCA-44F7-9541-2F5D46806E29}"/>
              </a:ext>
            </a:extLst>
          </p:cNvPr>
          <p:cNvPicPr>
            <a:picLocks noChangeAspect="1"/>
          </p:cNvPicPr>
          <p:nvPr/>
        </p:nvPicPr>
        <p:blipFill>
          <a:blip r:embed="rId3"/>
          <a:stretch>
            <a:fillRect/>
          </a:stretch>
        </p:blipFill>
        <p:spPr>
          <a:xfrm>
            <a:off x="6702018" y="1536838"/>
            <a:ext cx="4456102" cy="5080303"/>
          </a:xfrm>
          <a:prstGeom prst="rect">
            <a:avLst/>
          </a:prstGeom>
        </p:spPr>
      </p:pic>
      <p:pic>
        <p:nvPicPr>
          <p:cNvPr id="6" name="Picture 5">
            <a:extLst>
              <a:ext uri="{FF2B5EF4-FFF2-40B4-BE49-F238E27FC236}">
                <a16:creationId xmlns:a16="http://schemas.microsoft.com/office/drawing/2014/main" id="{5D69E9FA-BF48-429E-BDC2-A8C3541657B4}"/>
              </a:ext>
            </a:extLst>
          </p:cNvPr>
          <p:cNvPicPr>
            <a:picLocks noChangeAspect="1"/>
          </p:cNvPicPr>
          <p:nvPr/>
        </p:nvPicPr>
        <p:blipFill>
          <a:blip r:embed="rId4"/>
          <a:stretch>
            <a:fillRect/>
          </a:stretch>
        </p:blipFill>
        <p:spPr>
          <a:xfrm>
            <a:off x="5372975" y="5916287"/>
            <a:ext cx="1329043" cy="188992"/>
          </a:xfrm>
          <a:prstGeom prst="rect">
            <a:avLst/>
          </a:prstGeom>
        </p:spPr>
      </p:pic>
    </p:spTree>
    <p:extLst>
      <p:ext uri="{BB962C8B-B14F-4D97-AF65-F5344CB8AC3E}">
        <p14:creationId xmlns:p14="http://schemas.microsoft.com/office/powerpoint/2010/main" val="3812702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983182-3F59-4291-B62C-FE9D10EF0037}"/>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b="1" kern="1200" dirty="0">
                <a:solidFill>
                  <a:schemeClr val="tx1"/>
                </a:solidFill>
                <a:latin typeface="+mj-lt"/>
                <a:ea typeface="+mj-ea"/>
                <a:cs typeface="+mj-cs"/>
              </a:rPr>
              <a:t>Questions about the Hose Safety Institute or STAMPED</a:t>
            </a: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4715B1AB-7920-4D0A-9497-727D12CA90B1}"/>
              </a:ext>
            </a:extLst>
          </p:cNvPr>
          <p:cNvSpPr/>
          <p:nvPr/>
        </p:nvSpPr>
        <p:spPr>
          <a:xfrm>
            <a:off x="2237539" y="4434475"/>
            <a:ext cx="7716921" cy="1200329"/>
          </a:xfrm>
          <a:prstGeom prst="rect">
            <a:avLst/>
          </a:prstGeom>
        </p:spPr>
        <p:txBody>
          <a:bodyPr wrap="none">
            <a:spAutoFit/>
          </a:bodyPr>
          <a:lstStyle/>
          <a:p>
            <a:r>
              <a:rPr lang="en-US" sz="3600" b="1" dirty="0">
                <a:hlinkClick r:id="rId3"/>
              </a:rPr>
              <a:t>https://nahad.org/about-the-institute/</a:t>
            </a:r>
            <a:endParaRPr lang="en-US" sz="3600" b="1" dirty="0"/>
          </a:p>
          <a:p>
            <a:r>
              <a:rPr lang="en-US" sz="3600" b="1" dirty="0"/>
              <a:t>education@nahad.org</a:t>
            </a:r>
          </a:p>
        </p:txBody>
      </p:sp>
    </p:spTree>
    <p:extLst>
      <p:ext uri="{BB962C8B-B14F-4D97-AF65-F5344CB8AC3E}">
        <p14:creationId xmlns:p14="http://schemas.microsoft.com/office/powerpoint/2010/main" val="2564249077"/>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848</TotalTime>
  <Words>492</Words>
  <Application>Microsoft Office PowerPoint</Application>
  <PresentationFormat>Widescreen</PresentationFormat>
  <Paragraphs>114</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INTRODUCTION TO STAMPED</vt:lpstr>
      <vt:lpstr>Mission</vt:lpstr>
      <vt:lpstr>HSI Guidelines</vt:lpstr>
      <vt:lpstr>HSI Guidelines</vt:lpstr>
      <vt:lpstr>HSI Guidelines</vt:lpstr>
      <vt:lpstr>HSI Guidelines</vt:lpstr>
      <vt:lpstr>HSI Guidelines</vt:lpstr>
      <vt:lpstr>HSI Guidelines</vt:lpstr>
      <vt:lpstr>HSI Guidelines</vt:lpstr>
      <vt:lpstr>HSI Guidelines</vt:lpstr>
      <vt:lpstr>Questions about the Hose Safety Institute or STAMPED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CONCEPT OF S.T.A.M.P.E.D.</dc:title>
  <dc:creator>Joanna Truitt</dc:creator>
  <cp:lastModifiedBy>Holly Lundgren</cp:lastModifiedBy>
  <cp:revision>81</cp:revision>
  <cp:lastPrinted>2019-11-11T17:24:58Z</cp:lastPrinted>
  <dcterms:created xsi:type="dcterms:W3CDTF">2019-08-15T20:57:13Z</dcterms:created>
  <dcterms:modified xsi:type="dcterms:W3CDTF">2026-09-11T15:43:01Z</dcterms:modified>
</cp:coreProperties>
</file>